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3"/>
  </p:sldMasterIdLst>
  <p:notesMasterIdLst>
    <p:notesMasterId r:id="rId76"/>
  </p:notesMasterIdLst>
  <p:sldIdLst>
    <p:sldId id="256" r:id="rId4"/>
    <p:sldId id="496" r:id="rId5"/>
    <p:sldId id="527" r:id="rId6"/>
    <p:sldId id="498" r:id="rId7"/>
    <p:sldId id="497" r:id="rId8"/>
    <p:sldId id="499" r:id="rId9"/>
    <p:sldId id="500" r:id="rId10"/>
    <p:sldId id="509" r:id="rId11"/>
    <p:sldId id="453" r:id="rId12"/>
    <p:sldId id="454" r:id="rId13"/>
    <p:sldId id="457" r:id="rId14"/>
    <p:sldId id="455" r:id="rId15"/>
    <p:sldId id="458" r:id="rId16"/>
    <p:sldId id="459" r:id="rId17"/>
    <p:sldId id="460" r:id="rId18"/>
    <p:sldId id="463" r:id="rId19"/>
    <p:sldId id="461" r:id="rId20"/>
    <p:sldId id="510" r:id="rId21"/>
    <p:sldId id="501" r:id="rId22"/>
    <p:sldId id="502" r:id="rId23"/>
    <p:sldId id="503" r:id="rId24"/>
    <p:sldId id="505" r:id="rId25"/>
    <p:sldId id="504" r:id="rId26"/>
    <p:sldId id="506" r:id="rId27"/>
    <p:sldId id="526" r:id="rId28"/>
    <p:sldId id="507" r:id="rId29"/>
    <p:sldId id="508" r:id="rId30"/>
    <p:sldId id="524" r:id="rId31"/>
    <p:sldId id="525" r:id="rId32"/>
    <p:sldId id="462" r:id="rId33"/>
    <p:sldId id="464" r:id="rId34"/>
    <p:sldId id="465" r:id="rId35"/>
    <p:sldId id="466" r:id="rId36"/>
    <p:sldId id="467" r:id="rId37"/>
    <p:sldId id="468" r:id="rId38"/>
    <p:sldId id="469" r:id="rId39"/>
    <p:sldId id="470" r:id="rId40"/>
    <p:sldId id="471" r:id="rId41"/>
    <p:sldId id="472" r:id="rId42"/>
    <p:sldId id="473" r:id="rId43"/>
    <p:sldId id="479" r:id="rId44"/>
    <p:sldId id="480" r:id="rId45"/>
    <p:sldId id="481" r:id="rId46"/>
    <p:sldId id="482" r:id="rId47"/>
    <p:sldId id="474" r:id="rId48"/>
    <p:sldId id="475" r:id="rId49"/>
    <p:sldId id="476" r:id="rId50"/>
    <p:sldId id="477" r:id="rId51"/>
    <p:sldId id="478" r:id="rId52"/>
    <p:sldId id="483" r:id="rId53"/>
    <p:sldId id="513" r:id="rId54"/>
    <p:sldId id="520" r:id="rId55"/>
    <p:sldId id="514" r:id="rId56"/>
    <p:sldId id="515" r:id="rId57"/>
    <p:sldId id="484" r:id="rId58"/>
    <p:sldId id="516" r:id="rId59"/>
    <p:sldId id="489" r:id="rId60"/>
    <p:sldId id="517" r:id="rId61"/>
    <p:sldId id="518" r:id="rId62"/>
    <p:sldId id="486" r:id="rId63"/>
    <p:sldId id="519" r:id="rId64"/>
    <p:sldId id="521" r:id="rId65"/>
    <p:sldId id="487" r:id="rId66"/>
    <p:sldId id="522" r:id="rId67"/>
    <p:sldId id="523" r:id="rId68"/>
    <p:sldId id="488" r:id="rId69"/>
    <p:sldId id="491" r:id="rId70"/>
    <p:sldId id="490" r:id="rId71"/>
    <p:sldId id="492" r:id="rId72"/>
    <p:sldId id="493" r:id="rId73"/>
    <p:sldId id="495" r:id="rId74"/>
    <p:sldId id="494" r:id="rId7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than Mahoney" initials="JM" lastIdx="10" clrIdx="0">
    <p:extLst>
      <p:ext uri="{19B8F6BF-5375-455C-9EA6-DF929625EA0E}">
        <p15:presenceInfo xmlns:p15="http://schemas.microsoft.com/office/powerpoint/2012/main" userId="S-1-5-21-689142416-2672481710-2158958102-1869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9804"/>
    <a:srgbClr val="9F7011"/>
    <a:srgbClr val="CCB10E"/>
    <a:srgbClr val="EFCF11"/>
    <a:srgbClr val="F874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25" autoAdjust="0"/>
    <p:restoredTop sz="94035" autoAdjust="0"/>
  </p:normalViewPr>
  <p:slideViewPr>
    <p:cSldViewPr snapToGrid="0">
      <p:cViewPr varScale="1">
        <p:scale>
          <a:sx n="116" d="100"/>
          <a:sy n="116" d="100"/>
        </p:scale>
        <p:origin x="37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commentAuthors" Target="commentAuthor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theme" Target="theme/theme1.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customXml" Target="../customXml/item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CDE935-CA47-49DC-B220-82AD0CC419AC}" type="datetimeFigureOut">
              <a:rPr lang="en-US" smtClean="0"/>
              <a:t>3/14/2024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3501B3-8102-402E-AE56-EC49F9F3BE85}" type="slidenum">
              <a:rPr lang="en-US" smtClean="0"/>
              <a:t>‹#›</a:t>
            </a:fld>
            <a:endParaRPr lang="en-US"/>
          </a:p>
        </p:txBody>
      </p:sp>
    </p:spTree>
    <p:extLst>
      <p:ext uri="{BB962C8B-B14F-4D97-AF65-F5344CB8AC3E}">
        <p14:creationId xmlns:p14="http://schemas.microsoft.com/office/powerpoint/2010/main" val="1795883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3501B3-8102-402E-AE56-EC49F9F3BE85}" type="slidenum">
              <a:rPr lang="en-US" smtClean="0"/>
              <a:t>9</a:t>
            </a:fld>
            <a:endParaRPr lang="en-US"/>
          </a:p>
        </p:txBody>
      </p:sp>
    </p:spTree>
    <p:extLst>
      <p:ext uri="{BB962C8B-B14F-4D97-AF65-F5344CB8AC3E}">
        <p14:creationId xmlns:p14="http://schemas.microsoft.com/office/powerpoint/2010/main" val="576376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3501B3-8102-402E-AE56-EC49F9F3BE85}" type="slidenum">
              <a:rPr lang="en-US" smtClean="0"/>
              <a:t>43</a:t>
            </a:fld>
            <a:endParaRPr lang="en-US"/>
          </a:p>
        </p:txBody>
      </p:sp>
    </p:spTree>
    <p:extLst>
      <p:ext uri="{BB962C8B-B14F-4D97-AF65-F5344CB8AC3E}">
        <p14:creationId xmlns:p14="http://schemas.microsoft.com/office/powerpoint/2010/main" val="3004887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3501B3-8102-402E-AE56-EC49F9F3BE85}" type="slidenum">
              <a:rPr lang="en-US" smtClean="0"/>
              <a:t>44</a:t>
            </a:fld>
            <a:endParaRPr lang="en-US"/>
          </a:p>
        </p:txBody>
      </p:sp>
    </p:spTree>
    <p:extLst>
      <p:ext uri="{BB962C8B-B14F-4D97-AF65-F5344CB8AC3E}">
        <p14:creationId xmlns:p14="http://schemas.microsoft.com/office/powerpoint/2010/main" val="35493106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3501B3-8102-402E-AE56-EC49F9F3BE85}" type="slidenum">
              <a:rPr lang="en-US" smtClean="0"/>
              <a:t>49</a:t>
            </a:fld>
            <a:endParaRPr lang="en-US"/>
          </a:p>
        </p:txBody>
      </p:sp>
    </p:spTree>
    <p:extLst>
      <p:ext uri="{BB962C8B-B14F-4D97-AF65-F5344CB8AC3E}">
        <p14:creationId xmlns:p14="http://schemas.microsoft.com/office/powerpoint/2010/main" val="2849298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3501B3-8102-402E-AE56-EC49F9F3BE85}" type="slidenum">
              <a:rPr lang="en-US" smtClean="0"/>
              <a:t>13</a:t>
            </a:fld>
            <a:endParaRPr lang="en-US"/>
          </a:p>
        </p:txBody>
      </p:sp>
    </p:spTree>
    <p:extLst>
      <p:ext uri="{BB962C8B-B14F-4D97-AF65-F5344CB8AC3E}">
        <p14:creationId xmlns:p14="http://schemas.microsoft.com/office/powerpoint/2010/main" val="2229015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3501B3-8102-402E-AE56-EC49F9F3BE85}" type="slidenum">
              <a:rPr lang="en-US" smtClean="0"/>
              <a:t>14</a:t>
            </a:fld>
            <a:endParaRPr lang="en-US"/>
          </a:p>
        </p:txBody>
      </p:sp>
    </p:spTree>
    <p:extLst>
      <p:ext uri="{BB962C8B-B14F-4D97-AF65-F5344CB8AC3E}">
        <p14:creationId xmlns:p14="http://schemas.microsoft.com/office/powerpoint/2010/main" val="452797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3501B3-8102-402E-AE56-EC49F9F3BE85}" type="slidenum">
              <a:rPr lang="en-US" smtClean="0"/>
              <a:t>15</a:t>
            </a:fld>
            <a:endParaRPr lang="en-US"/>
          </a:p>
        </p:txBody>
      </p:sp>
    </p:spTree>
    <p:extLst>
      <p:ext uri="{BB962C8B-B14F-4D97-AF65-F5344CB8AC3E}">
        <p14:creationId xmlns:p14="http://schemas.microsoft.com/office/powerpoint/2010/main" val="1415346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3501B3-8102-402E-AE56-EC49F9F3BE85}" type="slidenum">
              <a:rPr lang="en-US" smtClean="0"/>
              <a:t>16</a:t>
            </a:fld>
            <a:endParaRPr lang="en-US"/>
          </a:p>
        </p:txBody>
      </p:sp>
    </p:spTree>
    <p:extLst>
      <p:ext uri="{BB962C8B-B14F-4D97-AF65-F5344CB8AC3E}">
        <p14:creationId xmlns:p14="http://schemas.microsoft.com/office/powerpoint/2010/main" val="3867013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3501B3-8102-402E-AE56-EC49F9F3BE85}" type="slidenum">
              <a:rPr lang="en-US" smtClean="0"/>
              <a:t>17</a:t>
            </a:fld>
            <a:endParaRPr lang="en-US"/>
          </a:p>
        </p:txBody>
      </p:sp>
    </p:spTree>
    <p:extLst>
      <p:ext uri="{BB962C8B-B14F-4D97-AF65-F5344CB8AC3E}">
        <p14:creationId xmlns:p14="http://schemas.microsoft.com/office/powerpoint/2010/main" val="145610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3501B3-8102-402E-AE56-EC49F9F3BE85}" type="slidenum">
              <a:rPr lang="en-US" smtClean="0"/>
              <a:t>18</a:t>
            </a:fld>
            <a:endParaRPr lang="en-US"/>
          </a:p>
        </p:txBody>
      </p:sp>
    </p:spTree>
    <p:extLst>
      <p:ext uri="{BB962C8B-B14F-4D97-AF65-F5344CB8AC3E}">
        <p14:creationId xmlns:p14="http://schemas.microsoft.com/office/powerpoint/2010/main" val="216676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3501B3-8102-402E-AE56-EC49F9F3BE85}" type="slidenum">
              <a:rPr lang="en-US" smtClean="0"/>
              <a:t>41</a:t>
            </a:fld>
            <a:endParaRPr lang="en-US"/>
          </a:p>
        </p:txBody>
      </p:sp>
    </p:spTree>
    <p:extLst>
      <p:ext uri="{BB962C8B-B14F-4D97-AF65-F5344CB8AC3E}">
        <p14:creationId xmlns:p14="http://schemas.microsoft.com/office/powerpoint/2010/main" val="1896614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3501B3-8102-402E-AE56-EC49F9F3BE85}" type="slidenum">
              <a:rPr lang="en-US" smtClean="0"/>
              <a:t>42</a:t>
            </a:fld>
            <a:endParaRPr lang="en-US"/>
          </a:p>
        </p:txBody>
      </p:sp>
    </p:spTree>
    <p:extLst>
      <p:ext uri="{BB962C8B-B14F-4D97-AF65-F5344CB8AC3E}">
        <p14:creationId xmlns:p14="http://schemas.microsoft.com/office/powerpoint/2010/main" val="2893146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CC5F0EF3-3211-4B3E-9382-2EAABA16BA90}" type="datetime1">
              <a:rPr lang="en-US" smtClean="0"/>
              <a:t>3/14/2024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E15FFD-9433-4A06-B654-BA5177A6615A}"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0123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1E839A-31DD-4BE4-8708-CC5D4554CD8A}" type="datetime1">
              <a:rPr lang="en-US" smtClean="0"/>
              <a:t>3/14/2024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E15FFD-9433-4A06-B654-BA5177A6615A}" type="slidenum">
              <a:rPr lang="en-US" smtClean="0"/>
              <a:t>‹#›</a:t>
            </a:fld>
            <a:endParaRPr lang="en-US"/>
          </a:p>
        </p:txBody>
      </p:sp>
    </p:spTree>
    <p:extLst>
      <p:ext uri="{BB962C8B-B14F-4D97-AF65-F5344CB8AC3E}">
        <p14:creationId xmlns:p14="http://schemas.microsoft.com/office/powerpoint/2010/main" val="744449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0ADFA1-5DFE-4B4C-A7A1-7C08060ED975}" type="datetime1">
              <a:rPr lang="en-US" smtClean="0"/>
              <a:t>3/14/2024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E15FFD-9433-4A06-B654-BA5177A6615A}"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878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3FE39A-444A-4E23-A2CE-4676DC6F715E}" type="datetime1">
              <a:rPr lang="en-US" smtClean="0"/>
              <a:t>3/14/2024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E15FFD-9433-4A06-B654-BA5177A6615A}" type="slidenum">
              <a:rPr lang="en-US" smtClean="0"/>
              <a:t>‹#›</a:t>
            </a:fld>
            <a:endParaRPr lang="en-US"/>
          </a:p>
        </p:txBody>
      </p:sp>
    </p:spTree>
    <p:extLst>
      <p:ext uri="{BB962C8B-B14F-4D97-AF65-F5344CB8AC3E}">
        <p14:creationId xmlns:p14="http://schemas.microsoft.com/office/powerpoint/2010/main" val="1253200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51BEEA8-2A05-4E9A-8C6D-CDBFBC261453}" type="datetime1">
              <a:rPr lang="en-US" smtClean="0"/>
              <a:t>3/14/2024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E15FFD-9433-4A06-B654-BA5177A6615A}"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2434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499D971-9878-4583-A592-5F4434541FFD}" type="datetime1">
              <a:rPr lang="en-US" smtClean="0"/>
              <a:t>3/14/2024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E15FFD-9433-4A06-B654-BA5177A6615A}" type="slidenum">
              <a:rPr lang="en-US" smtClean="0"/>
              <a:t>‹#›</a:t>
            </a:fld>
            <a:endParaRPr lang="en-US"/>
          </a:p>
        </p:txBody>
      </p:sp>
    </p:spTree>
    <p:extLst>
      <p:ext uri="{BB962C8B-B14F-4D97-AF65-F5344CB8AC3E}">
        <p14:creationId xmlns:p14="http://schemas.microsoft.com/office/powerpoint/2010/main" val="3629276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AF72D96-577A-439C-BF55-1CC3C63C2F6C}" type="datetime1">
              <a:rPr lang="en-US" smtClean="0"/>
              <a:t>3/14/2024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9E15FFD-9433-4A06-B654-BA5177A6615A}" type="slidenum">
              <a:rPr lang="en-US" smtClean="0"/>
              <a:t>‹#›</a:t>
            </a:fld>
            <a:endParaRPr lang="en-US"/>
          </a:p>
        </p:txBody>
      </p:sp>
    </p:spTree>
    <p:extLst>
      <p:ext uri="{BB962C8B-B14F-4D97-AF65-F5344CB8AC3E}">
        <p14:creationId xmlns:p14="http://schemas.microsoft.com/office/powerpoint/2010/main" val="1013652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658966A-DD0B-4283-A4DE-F11190875148}" type="datetime1">
              <a:rPr lang="en-US" smtClean="0"/>
              <a:t>3/14/2024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E15FFD-9433-4A06-B654-BA5177A6615A}" type="slidenum">
              <a:rPr lang="en-US" smtClean="0"/>
              <a:t>‹#›</a:t>
            </a:fld>
            <a:endParaRPr lang="en-US"/>
          </a:p>
        </p:txBody>
      </p:sp>
    </p:spTree>
    <p:extLst>
      <p:ext uri="{BB962C8B-B14F-4D97-AF65-F5344CB8AC3E}">
        <p14:creationId xmlns:p14="http://schemas.microsoft.com/office/powerpoint/2010/main" val="2803073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222E27-6462-450E-83A9-70A4E8DBAF68}" type="datetime1">
              <a:rPr lang="en-US" smtClean="0"/>
              <a:t>3/14/2024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9E15FFD-9433-4A06-B654-BA5177A6615A}" type="slidenum">
              <a:rPr lang="en-US" smtClean="0"/>
              <a:t>‹#›</a:t>
            </a:fld>
            <a:endParaRPr lang="en-US"/>
          </a:p>
        </p:txBody>
      </p:sp>
    </p:spTree>
    <p:extLst>
      <p:ext uri="{BB962C8B-B14F-4D97-AF65-F5344CB8AC3E}">
        <p14:creationId xmlns:p14="http://schemas.microsoft.com/office/powerpoint/2010/main" val="3544782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D960C67-A1BB-418E-AFDC-A772E729ADE9}" type="datetime1">
              <a:rPr lang="en-US" smtClean="0"/>
              <a:t>3/14/2024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E15FFD-9433-4A06-B654-BA5177A6615A}" type="slidenum">
              <a:rPr lang="en-US" smtClean="0"/>
              <a:t>‹#›</a:t>
            </a:fld>
            <a:endParaRPr lang="en-US"/>
          </a:p>
        </p:txBody>
      </p:sp>
    </p:spTree>
    <p:extLst>
      <p:ext uri="{BB962C8B-B14F-4D97-AF65-F5344CB8AC3E}">
        <p14:creationId xmlns:p14="http://schemas.microsoft.com/office/powerpoint/2010/main" val="2957132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EE5A1A-52C3-4917-8B21-8696B6680035}" type="datetime1">
              <a:rPr lang="en-US" smtClean="0"/>
              <a:t>3/14/2024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E15FFD-9433-4A06-B654-BA5177A6615A}"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5793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90FD8F6-0534-4E98-AFB1-29EED0FA9154}" type="datetime1">
              <a:rPr lang="en-US" smtClean="0"/>
              <a:t>3/14/2024</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A9E15FFD-9433-4A06-B654-BA5177A6615A}"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6051193"/>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file:///\\SW10FIL01\Research\Research%20Operations\Biomechanical\Software\LoadvsDisp%20Analysis%20Tools\Version%202.4%20-%20Current%20App%20Version"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dirty="0"/>
              <a:t>Operation of the Load vs. Displacement Analyzer</a:t>
            </a:r>
          </a:p>
        </p:txBody>
      </p:sp>
      <p:sp>
        <p:nvSpPr>
          <p:cNvPr id="3" name="Subtitle 2"/>
          <p:cNvSpPr>
            <a:spLocks noGrp="1"/>
          </p:cNvSpPr>
          <p:nvPr>
            <p:ph type="subTitle" idx="1"/>
          </p:nvPr>
        </p:nvSpPr>
        <p:spPr/>
        <p:txBody>
          <a:bodyPr/>
          <a:lstStyle/>
          <a:p>
            <a:r>
              <a:rPr lang="en-US" dirty="0"/>
              <a:t>Joshua McGuckin</a:t>
            </a:r>
          </a:p>
          <a:p>
            <a:r>
              <a:rPr lang="en-US" dirty="0"/>
              <a:t>Associate Research Engineer</a:t>
            </a:r>
          </a:p>
        </p:txBody>
      </p:sp>
      <p:sp>
        <p:nvSpPr>
          <p:cNvPr id="4" name="Slide Number Placeholder 3">
            <a:extLst>
              <a:ext uri="{FF2B5EF4-FFF2-40B4-BE49-F238E27FC236}">
                <a16:creationId xmlns:a16="http://schemas.microsoft.com/office/drawing/2014/main" id="{29EDED95-A709-4463-8A32-28C336A4A06C}"/>
              </a:ext>
            </a:extLst>
          </p:cNvPr>
          <p:cNvSpPr>
            <a:spLocks noGrp="1"/>
          </p:cNvSpPr>
          <p:nvPr>
            <p:ph type="sldNum" sz="quarter" idx="12"/>
          </p:nvPr>
        </p:nvSpPr>
        <p:spPr/>
        <p:txBody>
          <a:bodyPr/>
          <a:lstStyle/>
          <a:p>
            <a:pPr algn="r"/>
            <a:fld id="{A9E15FFD-9433-4A06-B654-BA5177A6615A}" type="slidenum">
              <a:rPr lang="en-US" smtClean="0"/>
              <a:pPr algn="r"/>
              <a:t>1</a:t>
            </a:fld>
            <a:endParaRPr lang="en-US" dirty="0"/>
          </a:p>
        </p:txBody>
      </p:sp>
    </p:spTree>
    <p:extLst>
      <p:ext uri="{BB962C8B-B14F-4D97-AF65-F5344CB8AC3E}">
        <p14:creationId xmlns:p14="http://schemas.microsoft.com/office/powerpoint/2010/main" val="3065112679"/>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4C182-AACD-406E-8D03-D0E71620E40B}"/>
              </a:ext>
            </a:extLst>
          </p:cNvPr>
          <p:cNvSpPr>
            <a:spLocks noGrp="1"/>
          </p:cNvSpPr>
          <p:nvPr>
            <p:ph type="title"/>
          </p:nvPr>
        </p:nvSpPr>
        <p:spPr/>
        <p:txBody>
          <a:bodyPr/>
          <a:lstStyle/>
          <a:p>
            <a:r>
              <a:rPr lang="en-US" dirty="0"/>
              <a:t>So you want to Analyze S-curves…</a:t>
            </a:r>
          </a:p>
        </p:txBody>
      </p:sp>
      <p:sp>
        <p:nvSpPr>
          <p:cNvPr id="3" name="Content Placeholder 2">
            <a:extLst>
              <a:ext uri="{FF2B5EF4-FFF2-40B4-BE49-F238E27FC236}">
                <a16:creationId xmlns:a16="http://schemas.microsoft.com/office/drawing/2014/main" id="{17767B3C-B5F2-4B69-A7CA-0C19C2A136EA}"/>
              </a:ext>
            </a:extLst>
          </p:cNvPr>
          <p:cNvSpPr>
            <a:spLocks noGrp="1"/>
          </p:cNvSpPr>
          <p:nvPr>
            <p:ph idx="1"/>
          </p:nvPr>
        </p:nvSpPr>
        <p:spPr>
          <a:xfrm>
            <a:off x="1024128" y="1904105"/>
            <a:ext cx="6357333" cy="4405256"/>
          </a:xfrm>
        </p:spPr>
        <p:txBody>
          <a:bodyPr>
            <a:normAutofit lnSpcReduction="10000"/>
          </a:bodyPr>
          <a:lstStyle/>
          <a:p>
            <a:pPr marL="128016" lvl="1" indent="0">
              <a:buNone/>
            </a:pPr>
            <a:r>
              <a:rPr lang="en-US" sz="2400" dirty="0"/>
              <a:t>Important Terms</a:t>
            </a:r>
          </a:p>
          <a:p>
            <a:pPr lvl="2"/>
            <a:r>
              <a:rPr lang="en-US" sz="1600" b="1" dirty="0">
                <a:solidFill>
                  <a:srgbClr val="FC9804"/>
                </a:solidFill>
              </a:rPr>
              <a:t>Neutral Zone (NZ)</a:t>
            </a:r>
            <a:r>
              <a:rPr lang="en-US" sz="1600" b="1" baseline="30000" dirty="0">
                <a:solidFill>
                  <a:srgbClr val="FC9804"/>
                </a:solidFill>
              </a:rPr>
              <a:t>1</a:t>
            </a:r>
            <a:r>
              <a:rPr lang="en-US" sz="1600" b="1" dirty="0">
                <a:solidFill>
                  <a:srgbClr val="FC9804"/>
                </a:solidFill>
              </a:rPr>
              <a:t>:</a:t>
            </a:r>
          </a:p>
          <a:p>
            <a:pPr lvl="3"/>
            <a:r>
              <a:rPr lang="en-US" sz="1600" dirty="0"/>
              <a:t>A measure of laxity of the spinal specimen</a:t>
            </a:r>
          </a:p>
          <a:p>
            <a:pPr lvl="3"/>
            <a:r>
              <a:rPr lang="en-US" sz="1600" dirty="0"/>
              <a:t>Describes the range over which the spine moves freely without load</a:t>
            </a:r>
          </a:p>
          <a:p>
            <a:pPr lvl="4"/>
            <a:r>
              <a:rPr lang="en-US" sz="1600" dirty="0"/>
              <a:t>i.e. under its own weight</a:t>
            </a:r>
          </a:p>
          <a:p>
            <a:pPr lvl="4"/>
            <a:r>
              <a:rPr lang="en-US" sz="1600" dirty="0"/>
              <a:t>Used to measure instability compared to intact</a:t>
            </a:r>
          </a:p>
          <a:p>
            <a:pPr lvl="5"/>
            <a:r>
              <a:rPr lang="en-US" sz="1600" dirty="0"/>
              <a:t>LARGER NZ = MORE instability</a:t>
            </a:r>
          </a:p>
          <a:p>
            <a:pPr lvl="3"/>
            <a:r>
              <a:rPr lang="en-US" sz="1600" dirty="0"/>
              <a:t>Defined as the difference in angulation at zero-load between the 2-phases </a:t>
            </a:r>
          </a:p>
          <a:p>
            <a:pPr lvl="4"/>
            <a:r>
              <a:rPr lang="en-US" sz="1600" dirty="0"/>
              <a:t>These 2-points represent the positive (top) and negative (bottom) Neutral Zone Boundaries (NZBs)</a:t>
            </a:r>
          </a:p>
          <a:p>
            <a:pPr marL="457200" lvl="3" indent="0">
              <a:buNone/>
            </a:pPr>
            <a:endParaRPr lang="en-US" dirty="0"/>
          </a:p>
          <a:p>
            <a:pPr marL="128016" lvl="1" indent="0">
              <a:buNone/>
            </a:pPr>
            <a:endParaRPr lang="en-US" dirty="0"/>
          </a:p>
          <a:p>
            <a:pPr marL="128016" lvl="1" indent="0">
              <a:buNone/>
            </a:pPr>
            <a:r>
              <a:rPr lang="en-US" dirty="0"/>
              <a:t>	</a:t>
            </a:r>
          </a:p>
          <a:p>
            <a:pPr marL="128016" lvl="1" indent="0">
              <a:buNone/>
            </a:pPr>
            <a:r>
              <a:rPr lang="en-US" dirty="0"/>
              <a:t>	</a:t>
            </a:r>
          </a:p>
          <a:p>
            <a:pPr lvl="2"/>
            <a:endParaRPr lang="en-US" dirty="0"/>
          </a:p>
          <a:p>
            <a:pPr lvl="1"/>
            <a:endParaRPr lang="en-US" dirty="0"/>
          </a:p>
        </p:txBody>
      </p:sp>
      <p:pic>
        <p:nvPicPr>
          <p:cNvPr id="4" name="Picture 3">
            <a:extLst>
              <a:ext uri="{FF2B5EF4-FFF2-40B4-BE49-F238E27FC236}">
                <a16:creationId xmlns:a16="http://schemas.microsoft.com/office/drawing/2014/main" id="{46028ECE-C8BB-4DC9-B843-03F7E96F1BBD}"/>
              </a:ext>
            </a:extLst>
          </p:cNvPr>
          <p:cNvPicPr/>
          <p:nvPr/>
        </p:nvPicPr>
        <p:blipFill>
          <a:blip r:embed="rId2"/>
          <a:stretch>
            <a:fillRect/>
          </a:stretch>
        </p:blipFill>
        <p:spPr>
          <a:xfrm>
            <a:off x="7733057" y="2014827"/>
            <a:ext cx="3703568" cy="3846858"/>
          </a:xfrm>
          <a:prstGeom prst="rect">
            <a:avLst/>
          </a:prstGeom>
        </p:spPr>
      </p:pic>
      <p:sp>
        <p:nvSpPr>
          <p:cNvPr id="5" name="Oval 4">
            <a:extLst>
              <a:ext uri="{FF2B5EF4-FFF2-40B4-BE49-F238E27FC236}">
                <a16:creationId xmlns:a16="http://schemas.microsoft.com/office/drawing/2014/main" id="{EB2FCEDB-84ED-4A3C-A197-D3ECDBC69507}"/>
              </a:ext>
            </a:extLst>
          </p:cNvPr>
          <p:cNvSpPr/>
          <p:nvPr/>
        </p:nvSpPr>
        <p:spPr>
          <a:xfrm>
            <a:off x="9194307" y="3392379"/>
            <a:ext cx="73981" cy="73241"/>
          </a:xfrm>
          <a:prstGeom prst="ellipse">
            <a:avLst/>
          </a:prstGeom>
          <a:solidFill>
            <a:srgbClr val="FC9804"/>
          </a:solidFill>
          <a:ln>
            <a:solidFill>
              <a:srgbClr val="FC98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7F596B4-B22E-43F6-AC71-06A8F511327F}"/>
              </a:ext>
            </a:extLst>
          </p:cNvPr>
          <p:cNvSpPr/>
          <p:nvPr/>
        </p:nvSpPr>
        <p:spPr>
          <a:xfrm>
            <a:off x="9194306" y="3982744"/>
            <a:ext cx="73981" cy="73241"/>
          </a:xfrm>
          <a:prstGeom prst="ellipse">
            <a:avLst/>
          </a:prstGeom>
          <a:solidFill>
            <a:srgbClr val="FC9804"/>
          </a:solidFill>
          <a:ln>
            <a:solidFill>
              <a:srgbClr val="FC98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B8A8BFC-C8D2-4850-A38D-05AD20CE080C}"/>
              </a:ext>
            </a:extLst>
          </p:cNvPr>
          <p:cNvCxnSpPr>
            <a:cxnSpLocks/>
          </p:cNvCxnSpPr>
          <p:nvPr/>
        </p:nvCxnSpPr>
        <p:spPr>
          <a:xfrm>
            <a:off x="9194306" y="3428999"/>
            <a:ext cx="1359749" cy="0"/>
          </a:xfrm>
          <a:prstGeom prst="line">
            <a:avLst/>
          </a:prstGeom>
          <a:ln w="28575">
            <a:solidFill>
              <a:srgbClr val="FC9804"/>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416224-9A46-4CE9-B9A2-663E3FEF9C0C}"/>
              </a:ext>
            </a:extLst>
          </p:cNvPr>
          <p:cNvCxnSpPr>
            <a:cxnSpLocks/>
          </p:cNvCxnSpPr>
          <p:nvPr/>
        </p:nvCxnSpPr>
        <p:spPr>
          <a:xfrm>
            <a:off x="9194305" y="4016683"/>
            <a:ext cx="1359749" cy="0"/>
          </a:xfrm>
          <a:prstGeom prst="line">
            <a:avLst/>
          </a:prstGeom>
          <a:ln w="28575">
            <a:solidFill>
              <a:srgbClr val="FC980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D149097-F24B-4A50-BCA2-691DA99E4518}"/>
              </a:ext>
            </a:extLst>
          </p:cNvPr>
          <p:cNvCxnSpPr>
            <a:cxnSpLocks/>
          </p:cNvCxnSpPr>
          <p:nvPr/>
        </p:nvCxnSpPr>
        <p:spPr>
          <a:xfrm>
            <a:off x="10554054" y="3428999"/>
            <a:ext cx="0" cy="587684"/>
          </a:xfrm>
          <a:prstGeom prst="line">
            <a:avLst/>
          </a:prstGeom>
          <a:ln w="28575">
            <a:solidFill>
              <a:srgbClr val="FC9804"/>
            </a:solidFill>
          </a:ln>
        </p:spPr>
        <p:style>
          <a:lnRef idx="1">
            <a:schemeClr val="accent1"/>
          </a:lnRef>
          <a:fillRef idx="0">
            <a:schemeClr val="accent1"/>
          </a:fillRef>
          <a:effectRef idx="0">
            <a:schemeClr val="accent1"/>
          </a:effectRef>
          <a:fontRef idx="minor">
            <a:schemeClr val="tx1"/>
          </a:fontRef>
        </p:style>
      </p:cxnSp>
      <p:sp>
        <p:nvSpPr>
          <p:cNvPr id="14" name="Slide Number Placeholder 13">
            <a:extLst>
              <a:ext uri="{FF2B5EF4-FFF2-40B4-BE49-F238E27FC236}">
                <a16:creationId xmlns:a16="http://schemas.microsoft.com/office/drawing/2014/main" id="{04C83E69-F0B1-4187-B776-1C8B16481BE3}"/>
              </a:ext>
            </a:extLst>
          </p:cNvPr>
          <p:cNvSpPr>
            <a:spLocks noGrp="1"/>
          </p:cNvSpPr>
          <p:nvPr>
            <p:ph type="sldNum" sz="quarter" idx="12"/>
          </p:nvPr>
        </p:nvSpPr>
        <p:spPr/>
        <p:txBody>
          <a:bodyPr/>
          <a:lstStyle/>
          <a:p>
            <a:pPr algn="r"/>
            <a:fld id="{A9E15FFD-9433-4A06-B654-BA5177A6615A}" type="slidenum">
              <a:rPr lang="en-US" smtClean="0"/>
              <a:pPr algn="r"/>
              <a:t>10</a:t>
            </a:fld>
            <a:endParaRPr lang="en-US"/>
          </a:p>
        </p:txBody>
      </p:sp>
    </p:spTree>
    <p:extLst>
      <p:ext uri="{BB962C8B-B14F-4D97-AF65-F5344CB8AC3E}">
        <p14:creationId xmlns:p14="http://schemas.microsoft.com/office/powerpoint/2010/main" val="3566040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4C182-AACD-406E-8D03-D0E71620E40B}"/>
              </a:ext>
            </a:extLst>
          </p:cNvPr>
          <p:cNvSpPr>
            <a:spLocks noGrp="1"/>
          </p:cNvSpPr>
          <p:nvPr>
            <p:ph type="title"/>
          </p:nvPr>
        </p:nvSpPr>
        <p:spPr/>
        <p:txBody>
          <a:bodyPr/>
          <a:lstStyle/>
          <a:p>
            <a:r>
              <a:rPr lang="en-US" dirty="0"/>
              <a:t>So you want to Analyze S-curves…</a:t>
            </a:r>
          </a:p>
        </p:txBody>
      </p:sp>
      <p:sp>
        <p:nvSpPr>
          <p:cNvPr id="3" name="Content Placeholder 2">
            <a:extLst>
              <a:ext uri="{FF2B5EF4-FFF2-40B4-BE49-F238E27FC236}">
                <a16:creationId xmlns:a16="http://schemas.microsoft.com/office/drawing/2014/main" id="{17767B3C-B5F2-4B69-A7CA-0C19C2A136EA}"/>
              </a:ext>
            </a:extLst>
          </p:cNvPr>
          <p:cNvSpPr>
            <a:spLocks noGrp="1"/>
          </p:cNvSpPr>
          <p:nvPr>
            <p:ph idx="1"/>
          </p:nvPr>
        </p:nvSpPr>
        <p:spPr>
          <a:xfrm>
            <a:off x="1024128" y="1882588"/>
            <a:ext cx="6357333" cy="4426773"/>
          </a:xfrm>
        </p:spPr>
        <p:txBody>
          <a:bodyPr>
            <a:normAutofit lnSpcReduction="10000"/>
          </a:bodyPr>
          <a:lstStyle/>
          <a:p>
            <a:pPr marL="128016" lvl="1" indent="0">
              <a:buNone/>
            </a:pPr>
            <a:r>
              <a:rPr lang="en-US" sz="2400" dirty="0"/>
              <a:t>Important Terms</a:t>
            </a:r>
          </a:p>
          <a:p>
            <a:pPr lvl="2"/>
            <a:r>
              <a:rPr lang="en-US" sz="1600" b="1" dirty="0"/>
              <a:t>Neutral Zone (NZ):</a:t>
            </a:r>
          </a:p>
          <a:p>
            <a:pPr lvl="2"/>
            <a:endParaRPr lang="en-US" sz="700" dirty="0"/>
          </a:p>
          <a:p>
            <a:pPr lvl="2"/>
            <a:r>
              <a:rPr lang="en-US" sz="1600" b="1" dirty="0">
                <a:solidFill>
                  <a:srgbClr val="F874D5"/>
                </a:solidFill>
              </a:rPr>
              <a:t>Elastic Zone (EZ)</a:t>
            </a:r>
            <a:r>
              <a:rPr lang="en-US" sz="1600" b="1" baseline="30000" dirty="0">
                <a:solidFill>
                  <a:srgbClr val="F874D5"/>
                </a:solidFill>
              </a:rPr>
              <a:t>1</a:t>
            </a:r>
            <a:r>
              <a:rPr lang="en-US" sz="1600" b="1" dirty="0">
                <a:solidFill>
                  <a:srgbClr val="F874D5"/>
                </a:solidFill>
              </a:rPr>
              <a:t>: </a:t>
            </a:r>
          </a:p>
          <a:p>
            <a:pPr lvl="3"/>
            <a:r>
              <a:rPr lang="en-US" sz="1600" dirty="0"/>
              <a:t>Deformation outside the NZ</a:t>
            </a:r>
          </a:p>
          <a:p>
            <a:pPr lvl="4"/>
            <a:r>
              <a:rPr lang="en-US" sz="1600" dirty="0"/>
              <a:t>From the end of the NZ to the maximum load and minimum load</a:t>
            </a:r>
          </a:p>
          <a:p>
            <a:pPr lvl="5"/>
            <a:r>
              <a:rPr lang="en-US" sz="1600" dirty="0"/>
              <a:t>Can think of these as positive (top) and negative (bottom) </a:t>
            </a:r>
            <a:r>
              <a:rPr lang="en-US" sz="1600" dirty="0" err="1"/>
              <a:t>Ezs</a:t>
            </a:r>
            <a:endParaRPr lang="en-US" sz="1600" dirty="0"/>
          </a:p>
          <a:p>
            <a:pPr lvl="3"/>
            <a:r>
              <a:rPr lang="en-US" sz="1600" dirty="0"/>
              <a:t>There is no general definition to the EZ</a:t>
            </a:r>
          </a:p>
          <a:p>
            <a:pPr lvl="4"/>
            <a:r>
              <a:rPr lang="en-US" sz="1600" dirty="0"/>
              <a:t>It is generally thought of as the region outside of the NZ</a:t>
            </a:r>
          </a:p>
          <a:p>
            <a:pPr lvl="4"/>
            <a:r>
              <a:rPr lang="en-US" sz="1600" dirty="0"/>
              <a:t>But by the definition as the “stiffest region”, the analyzer application described here segments the region between the NZB and the min/max ROM into 3 parts based on their stiffnesses. </a:t>
            </a:r>
          </a:p>
          <a:p>
            <a:pPr lvl="4"/>
            <a:r>
              <a:rPr lang="en-US" sz="1600" dirty="0"/>
              <a:t>Here, the region with the greatest stiffness is formally defined as EZ</a:t>
            </a:r>
          </a:p>
          <a:p>
            <a:pPr marL="128016" lvl="1" indent="0">
              <a:buNone/>
            </a:pPr>
            <a:endParaRPr lang="en-US" sz="2000" dirty="0"/>
          </a:p>
          <a:p>
            <a:pPr marL="128016" lvl="1" indent="0">
              <a:buNone/>
            </a:pPr>
            <a:r>
              <a:rPr lang="en-US" sz="2000" dirty="0"/>
              <a:t>	</a:t>
            </a:r>
          </a:p>
          <a:p>
            <a:pPr marL="128016" lvl="1" indent="0">
              <a:buNone/>
            </a:pPr>
            <a:r>
              <a:rPr lang="en-US" dirty="0"/>
              <a:t>	</a:t>
            </a:r>
          </a:p>
          <a:p>
            <a:pPr lvl="2"/>
            <a:endParaRPr lang="en-US" dirty="0"/>
          </a:p>
          <a:p>
            <a:pPr lvl="1"/>
            <a:endParaRPr lang="en-US" dirty="0"/>
          </a:p>
        </p:txBody>
      </p:sp>
      <p:pic>
        <p:nvPicPr>
          <p:cNvPr id="4" name="Picture 3">
            <a:extLst>
              <a:ext uri="{FF2B5EF4-FFF2-40B4-BE49-F238E27FC236}">
                <a16:creationId xmlns:a16="http://schemas.microsoft.com/office/drawing/2014/main" id="{46028ECE-C8BB-4DC9-B843-03F7E96F1BBD}"/>
              </a:ext>
            </a:extLst>
          </p:cNvPr>
          <p:cNvPicPr/>
          <p:nvPr/>
        </p:nvPicPr>
        <p:blipFill>
          <a:blip r:embed="rId2"/>
          <a:stretch>
            <a:fillRect/>
          </a:stretch>
        </p:blipFill>
        <p:spPr>
          <a:xfrm>
            <a:off x="7733057" y="2014827"/>
            <a:ext cx="3703568" cy="3846858"/>
          </a:xfrm>
          <a:prstGeom prst="rect">
            <a:avLst/>
          </a:prstGeom>
        </p:spPr>
      </p:pic>
      <p:grpSp>
        <p:nvGrpSpPr>
          <p:cNvPr id="31" name="Group 30">
            <a:extLst>
              <a:ext uri="{FF2B5EF4-FFF2-40B4-BE49-F238E27FC236}">
                <a16:creationId xmlns:a16="http://schemas.microsoft.com/office/drawing/2014/main" id="{00650D55-6508-433B-8D86-400FCA8B60BC}"/>
              </a:ext>
            </a:extLst>
          </p:cNvPr>
          <p:cNvGrpSpPr/>
          <p:nvPr/>
        </p:nvGrpSpPr>
        <p:grpSpPr>
          <a:xfrm>
            <a:off x="9189555" y="2701985"/>
            <a:ext cx="1364500" cy="761651"/>
            <a:chOff x="9189555" y="2701985"/>
            <a:chExt cx="1364500" cy="761651"/>
          </a:xfrm>
          <a:solidFill>
            <a:srgbClr val="F874D5"/>
          </a:solidFill>
        </p:grpSpPr>
        <p:sp>
          <p:nvSpPr>
            <p:cNvPr id="5" name="Oval 4">
              <a:extLst>
                <a:ext uri="{FF2B5EF4-FFF2-40B4-BE49-F238E27FC236}">
                  <a16:creationId xmlns:a16="http://schemas.microsoft.com/office/drawing/2014/main" id="{EB2FCEDB-84ED-4A3C-A197-D3ECDBC69507}"/>
                </a:ext>
              </a:extLst>
            </p:cNvPr>
            <p:cNvSpPr/>
            <p:nvPr/>
          </p:nvSpPr>
          <p:spPr>
            <a:xfrm>
              <a:off x="9192924" y="3390395"/>
              <a:ext cx="73981" cy="73241"/>
            </a:xfrm>
            <a:prstGeom prst="ellipse">
              <a:avLst/>
            </a:prstGeom>
            <a:grpFill/>
            <a:ln>
              <a:solidFill>
                <a:srgbClr val="F874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176279C-F038-4400-BA0A-846FBE36B05D}"/>
                </a:ext>
              </a:extLst>
            </p:cNvPr>
            <p:cNvSpPr/>
            <p:nvPr/>
          </p:nvSpPr>
          <p:spPr>
            <a:xfrm>
              <a:off x="10099705" y="2701985"/>
              <a:ext cx="73981" cy="73241"/>
            </a:xfrm>
            <a:prstGeom prst="ellipse">
              <a:avLst/>
            </a:prstGeom>
            <a:grpFill/>
            <a:ln>
              <a:solidFill>
                <a:srgbClr val="F874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A22E81AD-3443-4F97-B2C5-25A37343862D}"/>
                </a:ext>
              </a:extLst>
            </p:cNvPr>
            <p:cNvCxnSpPr>
              <a:cxnSpLocks/>
            </p:cNvCxnSpPr>
            <p:nvPr/>
          </p:nvCxnSpPr>
          <p:spPr>
            <a:xfrm>
              <a:off x="9189555" y="3430984"/>
              <a:ext cx="1361130" cy="0"/>
            </a:xfrm>
            <a:prstGeom prst="line">
              <a:avLst/>
            </a:prstGeom>
            <a:grpFill/>
            <a:ln w="28575">
              <a:solidFill>
                <a:srgbClr val="F874D5"/>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D38C735-5D76-4336-A056-C6984B7BC79C}"/>
                </a:ext>
              </a:extLst>
            </p:cNvPr>
            <p:cNvCxnSpPr>
              <a:cxnSpLocks/>
            </p:cNvCxnSpPr>
            <p:nvPr/>
          </p:nvCxnSpPr>
          <p:spPr>
            <a:xfrm>
              <a:off x="10554055" y="2734322"/>
              <a:ext cx="0" cy="694677"/>
            </a:xfrm>
            <a:prstGeom prst="line">
              <a:avLst/>
            </a:prstGeom>
            <a:grpFill/>
            <a:ln w="28575">
              <a:solidFill>
                <a:srgbClr val="F874D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8DA7B2F-016A-465E-8008-1B45F5047882}"/>
                </a:ext>
              </a:extLst>
            </p:cNvPr>
            <p:cNvCxnSpPr>
              <a:cxnSpLocks/>
              <a:stCxn id="6" idx="2"/>
            </p:cNvCxnSpPr>
            <p:nvPr/>
          </p:nvCxnSpPr>
          <p:spPr>
            <a:xfrm>
              <a:off x="10099705" y="2738606"/>
              <a:ext cx="454350" cy="0"/>
            </a:xfrm>
            <a:prstGeom prst="line">
              <a:avLst/>
            </a:prstGeom>
            <a:grpFill/>
            <a:ln w="28575">
              <a:solidFill>
                <a:srgbClr val="F874D5"/>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613F2C52-E45F-4DBB-9C2F-63A4FB02E162}"/>
              </a:ext>
            </a:extLst>
          </p:cNvPr>
          <p:cNvGrpSpPr/>
          <p:nvPr/>
        </p:nvGrpSpPr>
        <p:grpSpPr>
          <a:xfrm>
            <a:off x="8361988" y="4008836"/>
            <a:ext cx="2192067" cy="694678"/>
            <a:chOff x="8300743" y="3655844"/>
            <a:chExt cx="2192067" cy="694678"/>
          </a:xfrm>
        </p:grpSpPr>
        <p:cxnSp>
          <p:nvCxnSpPr>
            <p:cNvPr id="21" name="Straight Connector 20">
              <a:extLst>
                <a:ext uri="{FF2B5EF4-FFF2-40B4-BE49-F238E27FC236}">
                  <a16:creationId xmlns:a16="http://schemas.microsoft.com/office/drawing/2014/main" id="{68ACA92C-023D-4B24-B1E3-FACFA770291C}"/>
                </a:ext>
              </a:extLst>
            </p:cNvPr>
            <p:cNvCxnSpPr>
              <a:cxnSpLocks/>
            </p:cNvCxnSpPr>
            <p:nvPr/>
          </p:nvCxnSpPr>
          <p:spPr>
            <a:xfrm>
              <a:off x="8300743" y="4350522"/>
              <a:ext cx="2192067" cy="0"/>
            </a:xfrm>
            <a:prstGeom prst="line">
              <a:avLst/>
            </a:prstGeom>
            <a:ln w="28575">
              <a:solidFill>
                <a:srgbClr val="F874D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E3D664B-CA20-4D81-908B-B6944BFAA09E}"/>
                </a:ext>
              </a:extLst>
            </p:cNvPr>
            <p:cNvCxnSpPr>
              <a:cxnSpLocks/>
            </p:cNvCxnSpPr>
            <p:nvPr/>
          </p:nvCxnSpPr>
          <p:spPr>
            <a:xfrm flipV="1">
              <a:off x="10492810" y="3655844"/>
              <a:ext cx="0" cy="694677"/>
            </a:xfrm>
            <a:prstGeom prst="line">
              <a:avLst/>
            </a:prstGeom>
            <a:ln w="28575">
              <a:solidFill>
                <a:srgbClr val="F874D5"/>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7437E61-F2BD-4153-8F48-C897D939A21E}"/>
                </a:ext>
              </a:extLst>
            </p:cNvPr>
            <p:cNvCxnSpPr>
              <a:cxnSpLocks/>
            </p:cNvCxnSpPr>
            <p:nvPr/>
          </p:nvCxnSpPr>
          <p:spPr>
            <a:xfrm>
              <a:off x="9168670" y="3660128"/>
              <a:ext cx="1324140" cy="0"/>
            </a:xfrm>
            <a:prstGeom prst="line">
              <a:avLst/>
            </a:prstGeom>
            <a:ln w="28575">
              <a:solidFill>
                <a:srgbClr val="F874D5"/>
              </a:solidFill>
            </a:ln>
          </p:spPr>
          <p:style>
            <a:lnRef idx="1">
              <a:schemeClr val="accent1"/>
            </a:lnRef>
            <a:fillRef idx="0">
              <a:schemeClr val="accent1"/>
            </a:fillRef>
            <a:effectRef idx="0">
              <a:schemeClr val="accent1"/>
            </a:effectRef>
            <a:fontRef idx="minor">
              <a:schemeClr val="tx1"/>
            </a:fontRef>
          </p:style>
        </p:cxnSp>
      </p:grpSp>
      <p:sp>
        <p:nvSpPr>
          <p:cNvPr id="28" name="Oval 27">
            <a:extLst>
              <a:ext uri="{FF2B5EF4-FFF2-40B4-BE49-F238E27FC236}">
                <a16:creationId xmlns:a16="http://schemas.microsoft.com/office/drawing/2014/main" id="{BEC50E69-298C-41FE-A25B-A55AD80E2B79}"/>
              </a:ext>
            </a:extLst>
          </p:cNvPr>
          <p:cNvSpPr/>
          <p:nvPr/>
        </p:nvSpPr>
        <p:spPr>
          <a:xfrm>
            <a:off x="9192923" y="3976499"/>
            <a:ext cx="73981" cy="73241"/>
          </a:xfrm>
          <a:prstGeom prst="ellipse">
            <a:avLst/>
          </a:prstGeom>
          <a:solidFill>
            <a:srgbClr val="F874D5"/>
          </a:solidFill>
          <a:ln>
            <a:solidFill>
              <a:srgbClr val="F874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4E2313F7-7129-4A4C-9A90-30E5968E127E}"/>
              </a:ext>
            </a:extLst>
          </p:cNvPr>
          <p:cNvSpPr/>
          <p:nvPr/>
        </p:nvSpPr>
        <p:spPr>
          <a:xfrm>
            <a:off x="8288006" y="4666892"/>
            <a:ext cx="73981" cy="73241"/>
          </a:xfrm>
          <a:prstGeom prst="ellipse">
            <a:avLst/>
          </a:prstGeom>
          <a:solidFill>
            <a:srgbClr val="F874D5"/>
          </a:solidFill>
          <a:ln>
            <a:solidFill>
              <a:srgbClr val="F874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lide Number Placeholder 31">
            <a:extLst>
              <a:ext uri="{FF2B5EF4-FFF2-40B4-BE49-F238E27FC236}">
                <a16:creationId xmlns:a16="http://schemas.microsoft.com/office/drawing/2014/main" id="{E7A9CEB2-12E4-429C-9983-B25F9D692B8C}"/>
              </a:ext>
            </a:extLst>
          </p:cNvPr>
          <p:cNvSpPr>
            <a:spLocks noGrp="1"/>
          </p:cNvSpPr>
          <p:nvPr>
            <p:ph type="sldNum" sz="quarter" idx="12"/>
          </p:nvPr>
        </p:nvSpPr>
        <p:spPr/>
        <p:txBody>
          <a:bodyPr/>
          <a:lstStyle/>
          <a:p>
            <a:pPr algn="r"/>
            <a:fld id="{A9E15FFD-9433-4A06-B654-BA5177A6615A}" type="slidenum">
              <a:rPr lang="en-US" smtClean="0"/>
              <a:pPr algn="r"/>
              <a:t>11</a:t>
            </a:fld>
            <a:endParaRPr lang="en-US"/>
          </a:p>
        </p:txBody>
      </p:sp>
    </p:spTree>
    <p:extLst>
      <p:ext uri="{BB962C8B-B14F-4D97-AF65-F5344CB8AC3E}">
        <p14:creationId xmlns:p14="http://schemas.microsoft.com/office/powerpoint/2010/main" val="2009878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4C182-AACD-406E-8D03-D0E71620E40B}"/>
              </a:ext>
            </a:extLst>
          </p:cNvPr>
          <p:cNvSpPr>
            <a:spLocks noGrp="1"/>
          </p:cNvSpPr>
          <p:nvPr>
            <p:ph type="title"/>
          </p:nvPr>
        </p:nvSpPr>
        <p:spPr/>
        <p:txBody>
          <a:bodyPr/>
          <a:lstStyle/>
          <a:p>
            <a:r>
              <a:rPr lang="en-US" dirty="0"/>
              <a:t>So you want to Analyze S-curves…</a:t>
            </a:r>
          </a:p>
        </p:txBody>
      </p:sp>
      <p:sp>
        <p:nvSpPr>
          <p:cNvPr id="3" name="Content Placeholder 2">
            <a:extLst>
              <a:ext uri="{FF2B5EF4-FFF2-40B4-BE49-F238E27FC236}">
                <a16:creationId xmlns:a16="http://schemas.microsoft.com/office/drawing/2014/main" id="{17767B3C-B5F2-4B69-A7CA-0C19C2A136EA}"/>
              </a:ext>
            </a:extLst>
          </p:cNvPr>
          <p:cNvSpPr>
            <a:spLocks noGrp="1"/>
          </p:cNvSpPr>
          <p:nvPr>
            <p:ph idx="1"/>
          </p:nvPr>
        </p:nvSpPr>
        <p:spPr>
          <a:xfrm>
            <a:off x="1024128" y="1893347"/>
            <a:ext cx="6357333" cy="4416014"/>
          </a:xfrm>
        </p:spPr>
        <p:txBody>
          <a:bodyPr>
            <a:normAutofit/>
          </a:bodyPr>
          <a:lstStyle/>
          <a:p>
            <a:pPr marL="128016" lvl="1" indent="0">
              <a:buNone/>
            </a:pPr>
            <a:r>
              <a:rPr lang="en-US" sz="2400" dirty="0"/>
              <a:t>Important Terms</a:t>
            </a:r>
          </a:p>
          <a:p>
            <a:pPr lvl="2"/>
            <a:r>
              <a:rPr lang="en-US" sz="1600" b="1" dirty="0"/>
              <a:t>Neutral Zone (NZ):</a:t>
            </a:r>
          </a:p>
          <a:p>
            <a:pPr lvl="2"/>
            <a:endParaRPr lang="en-US" sz="700" dirty="0"/>
          </a:p>
          <a:p>
            <a:pPr lvl="2"/>
            <a:r>
              <a:rPr lang="en-US" sz="1600" b="1" dirty="0"/>
              <a:t>Elastic Zone (EZ): </a:t>
            </a:r>
          </a:p>
          <a:p>
            <a:pPr lvl="3"/>
            <a:endParaRPr lang="en-US" sz="700" dirty="0">
              <a:solidFill>
                <a:schemeClr val="accent1"/>
              </a:solidFill>
            </a:endParaRPr>
          </a:p>
          <a:p>
            <a:pPr lvl="2"/>
            <a:r>
              <a:rPr lang="en-US" sz="1600" b="1" dirty="0">
                <a:solidFill>
                  <a:srgbClr val="CCB10E"/>
                </a:solidFill>
              </a:rPr>
              <a:t>Neutral Position (NP)</a:t>
            </a:r>
            <a:r>
              <a:rPr lang="en-US" sz="1600" b="1" baseline="30000" dirty="0">
                <a:solidFill>
                  <a:srgbClr val="CCB10E"/>
                </a:solidFill>
              </a:rPr>
              <a:t>1</a:t>
            </a:r>
            <a:r>
              <a:rPr lang="en-US" sz="1600" b="1" dirty="0">
                <a:solidFill>
                  <a:srgbClr val="CCB10E"/>
                </a:solidFill>
              </a:rPr>
              <a:t>: </a:t>
            </a:r>
          </a:p>
          <a:p>
            <a:pPr lvl="3"/>
            <a:r>
              <a:rPr lang="en-US" sz="1600" dirty="0"/>
              <a:t>NP is the midpoint between these 2 points of angulation at zero-load</a:t>
            </a:r>
          </a:p>
          <a:p>
            <a:pPr lvl="4"/>
            <a:r>
              <a:rPr lang="en-US" sz="1600" dirty="0"/>
              <a:t>i.e. midpoint of NZ </a:t>
            </a:r>
          </a:p>
          <a:p>
            <a:pPr lvl="4"/>
            <a:r>
              <a:rPr lang="en-US" sz="1600" dirty="0"/>
              <a:t>Will ideally be close to the origin (0,0)</a:t>
            </a:r>
          </a:p>
          <a:p>
            <a:pPr lvl="5"/>
            <a:r>
              <a:rPr lang="en-US" sz="1600" dirty="0"/>
              <a:t>Unless drift or misaligned Load and ROM data</a:t>
            </a:r>
          </a:p>
          <a:p>
            <a:pPr lvl="3"/>
            <a:endParaRPr lang="en-US" dirty="0"/>
          </a:p>
          <a:p>
            <a:pPr marL="128016" lvl="1" indent="0">
              <a:buNone/>
            </a:pPr>
            <a:endParaRPr lang="en-US" dirty="0"/>
          </a:p>
          <a:p>
            <a:pPr marL="128016" lvl="1" indent="0">
              <a:buNone/>
            </a:pPr>
            <a:r>
              <a:rPr lang="en-US" dirty="0"/>
              <a:t>	</a:t>
            </a:r>
          </a:p>
          <a:p>
            <a:pPr marL="128016" lvl="1" indent="0">
              <a:buNone/>
            </a:pPr>
            <a:r>
              <a:rPr lang="en-US" dirty="0"/>
              <a:t>	</a:t>
            </a:r>
          </a:p>
          <a:p>
            <a:pPr lvl="2"/>
            <a:endParaRPr lang="en-US" dirty="0"/>
          </a:p>
          <a:p>
            <a:pPr lvl="1"/>
            <a:endParaRPr lang="en-US" dirty="0"/>
          </a:p>
        </p:txBody>
      </p:sp>
      <p:pic>
        <p:nvPicPr>
          <p:cNvPr id="4" name="Picture 3">
            <a:extLst>
              <a:ext uri="{FF2B5EF4-FFF2-40B4-BE49-F238E27FC236}">
                <a16:creationId xmlns:a16="http://schemas.microsoft.com/office/drawing/2014/main" id="{46028ECE-C8BB-4DC9-B843-03F7E96F1BBD}"/>
              </a:ext>
            </a:extLst>
          </p:cNvPr>
          <p:cNvPicPr/>
          <p:nvPr/>
        </p:nvPicPr>
        <p:blipFill>
          <a:blip r:embed="rId2"/>
          <a:stretch>
            <a:fillRect/>
          </a:stretch>
        </p:blipFill>
        <p:spPr>
          <a:xfrm>
            <a:off x="7733057" y="2014827"/>
            <a:ext cx="3703568" cy="3846858"/>
          </a:xfrm>
          <a:prstGeom prst="rect">
            <a:avLst/>
          </a:prstGeom>
        </p:spPr>
      </p:pic>
      <p:sp>
        <p:nvSpPr>
          <p:cNvPr id="5" name="Oval 4">
            <a:extLst>
              <a:ext uri="{FF2B5EF4-FFF2-40B4-BE49-F238E27FC236}">
                <a16:creationId xmlns:a16="http://schemas.microsoft.com/office/drawing/2014/main" id="{EB2FCEDB-84ED-4A3C-A197-D3ECDBC69507}"/>
              </a:ext>
            </a:extLst>
          </p:cNvPr>
          <p:cNvSpPr/>
          <p:nvPr/>
        </p:nvSpPr>
        <p:spPr>
          <a:xfrm>
            <a:off x="9194306" y="3693830"/>
            <a:ext cx="73981" cy="73241"/>
          </a:xfrm>
          <a:prstGeom prst="ellipse">
            <a:avLst/>
          </a:prstGeom>
          <a:solidFill>
            <a:srgbClr val="CCB10E"/>
          </a:solidFill>
          <a:ln>
            <a:solidFill>
              <a:srgbClr val="CCB1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10829B9E-8F3C-414E-B69C-B1658AB35A08}"/>
              </a:ext>
            </a:extLst>
          </p:cNvPr>
          <p:cNvSpPr>
            <a:spLocks noGrp="1"/>
          </p:cNvSpPr>
          <p:nvPr>
            <p:ph type="sldNum" sz="quarter" idx="12"/>
          </p:nvPr>
        </p:nvSpPr>
        <p:spPr/>
        <p:txBody>
          <a:bodyPr/>
          <a:lstStyle/>
          <a:p>
            <a:pPr algn="r"/>
            <a:fld id="{A9E15FFD-9433-4A06-B654-BA5177A6615A}" type="slidenum">
              <a:rPr lang="en-US" smtClean="0"/>
              <a:pPr algn="r"/>
              <a:t>12</a:t>
            </a:fld>
            <a:endParaRPr lang="en-US"/>
          </a:p>
        </p:txBody>
      </p:sp>
    </p:spTree>
    <p:extLst>
      <p:ext uri="{BB962C8B-B14F-4D97-AF65-F5344CB8AC3E}">
        <p14:creationId xmlns:p14="http://schemas.microsoft.com/office/powerpoint/2010/main" val="3532560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4C182-AACD-406E-8D03-D0E71620E40B}"/>
              </a:ext>
            </a:extLst>
          </p:cNvPr>
          <p:cNvSpPr>
            <a:spLocks noGrp="1"/>
          </p:cNvSpPr>
          <p:nvPr>
            <p:ph type="title"/>
          </p:nvPr>
        </p:nvSpPr>
        <p:spPr/>
        <p:txBody>
          <a:bodyPr/>
          <a:lstStyle/>
          <a:p>
            <a:r>
              <a:rPr lang="en-US" dirty="0"/>
              <a:t>So you want to Analyze S-curves…</a:t>
            </a:r>
          </a:p>
        </p:txBody>
      </p:sp>
      <p:sp>
        <p:nvSpPr>
          <p:cNvPr id="3" name="Content Placeholder 2">
            <a:extLst>
              <a:ext uri="{FF2B5EF4-FFF2-40B4-BE49-F238E27FC236}">
                <a16:creationId xmlns:a16="http://schemas.microsoft.com/office/drawing/2014/main" id="{17767B3C-B5F2-4B69-A7CA-0C19C2A136EA}"/>
              </a:ext>
            </a:extLst>
          </p:cNvPr>
          <p:cNvSpPr>
            <a:spLocks noGrp="1"/>
          </p:cNvSpPr>
          <p:nvPr>
            <p:ph idx="1"/>
          </p:nvPr>
        </p:nvSpPr>
        <p:spPr>
          <a:xfrm>
            <a:off x="1024128" y="1861073"/>
            <a:ext cx="6357333" cy="4448287"/>
          </a:xfrm>
        </p:spPr>
        <p:txBody>
          <a:bodyPr>
            <a:normAutofit/>
          </a:bodyPr>
          <a:lstStyle/>
          <a:p>
            <a:pPr marL="128016" lvl="1" indent="0">
              <a:buNone/>
            </a:pPr>
            <a:r>
              <a:rPr lang="en-US" sz="2400" dirty="0"/>
              <a:t>Important Terms</a:t>
            </a:r>
          </a:p>
          <a:p>
            <a:pPr lvl="2"/>
            <a:r>
              <a:rPr lang="en-US" sz="1600" b="1" dirty="0"/>
              <a:t>Neutral Zone (NZ):</a:t>
            </a:r>
          </a:p>
          <a:p>
            <a:pPr lvl="2"/>
            <a:endParaRPr lang="en-US" sz="700" dirty="0"/>
          </a:p>
          <a:p>
            <a:pPr lvl="2"/>
            <a:r>
              <a:rPr lang="en-US" sz="1600" b="1" dirty="0"/>
              <a:t>Elastic Zone (EZ): </a:t>
            </a:r>
          </a:p>
          <a:p>
            <a:pPr lvl="3"/>
            <a:endParaRPr lang="en-US" sz="700" dirty="0">
              <a:solidFill>
                <a:schemeClr val="accent1"/>
              </a:solidFill>
            </a:endParaRPr>
          </a:p>
          <a:p>
            <a:pPr lvl="2"/>
            <a:r>
              <a:rPr lang="en-US" sz="1600" b="1" dirty="0"/>
              <a:t>Neutral Position (NP): </a:t>
            </a:r>
          </a:p>
          <a:p>
            <a:pPr lvl="2"/>
            <a:endParaRPr lang="en-US" sz="700" dirty="0"/>
          </a:p>
          <a:p>
            <a:pPr lvl="2"/>
            <a:r>
              <a:rPr lang="en-US" sz="1600" b="1" dirty="0">
                <a:solidFill>
                  <a:schemeClr val="accent1"/>
                </a:solidFill>
              </a:rPr>
              <a:t>Range of Motion (ROM)</a:t>
            </a:r>
            <a:r>
              <a:rPr lang="en-US" sz="1600" b="1" baseline="30000" dirty="0">
                <a:solidFill>
                  <a:schemeClr val="accent1"/>
                </a:solidFill>
              </a:rPr>
              <a:t>1</a:t>
            </a:r>
            <a:r>
              <a:rPr lang="en-US" sz="1600" b="1" dirty="0">
                <a:solidFill>
                  <a:schemeClr val="accent1"/>
                </a:solidFill>
              </a:rPr>
              <a:t>:</a:t>
            </a:r>
          </a:p>
          <a:p>
            <a:pPr lvl="3"/>
            <a:r>
              <a:rPr lang="en-US" sz="1600" dirty="0"/>
              <a:t>Total angulation of the specimen in the plane of motion (FE, LB, AR)</a:t>
            </a:r>
          </a:p>
          <a:p>
            <a:pPr lvl="3"/>
            <a:r>
              <a:rPr lang="en-US" sz="1600" dirty="0"/>
              <a:t>Describes how much motion there is in a specimen/construct</a:t>
            </a:r>
          </a:p>
          <a:p>
            <a:pPr lvl="3"/>
            <a:r>
              <a:rPr lang="en-US" sz="1600" dirty="0"/>
              <a:t>Can be split into positive &amp; negative ROM based on the NP</a:t>
            </a:r>
          </a:p>
          <a:p>
            <a:pPr marL="128016" lvl="1" indent="0">
              <a:buNone/>
            </a:pPr>
            <a:endParaRPr lang="en-US" sz="1600" dirty="0"/>
          </a:p>
          <a:p>
            <a:pPr marL="128016" lvl="1" indent="0">
              <a:buNone/>
            </a:pPr>
            <a:r>
              <a:rPr lang="en-US" dirty="0"/>
              <a:t>	</a:t>
            </a:r>
          </a:p>
          <a:p>
            <a:pPr marL="128016" lvl="1" indent="0">
              <a:buNone/>
            </a:pPr>
            <a:r>
              <a:rPr lang="en-US" dirty="0"/>
              <a:t>	</a:t>
            </a:r>
          </a:p>
          <a:p>
            <a:pPr lvl="2"/>
            <a:endParaRPr lang="en-US" dirty="0"/>
          </a:p>
          <a:p>
            <a:pPr lvl="1"/>
            <a:endParaRPr lang="en-US" dirty="0"/>
          </a:p>
        </p:txBody>
      </p:sp>
      <p:pic>
        <p:nvPicPr>
          <p:cNvPr id="4" name="Picture 3">
            <a:extLst>
              <a:ext uri="{FF2B5EF4-FFF2-40B4-BE49-F238E27FC236}">
                <a16:creationId xmlns:a16="http://schemas.microsoft.com/office/drawing/2014/main" id="{46028ECE-C8BB-4DC9-B843-03F7E96F1BBD}"/>
              </a:ext>
            </a:extLst>
          </p:cNvPr>
          <p:cNvPicPr/>
          <p:nvPr/>
        </p:nvPicPr>
        <p:blipFill>
          <a:blip r:embed="rId3"/>
          <a:stretch>
            <a:fillRect/>
          </a:stretch>
        </p:blipFill>
        <p:spPr>
          <a:xfrm>
            <a:off x="7733057" y="2014827"/>
            <a:ext cx="3703568" cy="3846858"/>
          </a:xfrm>
          <a:prstGeom prst="rect">
            <a:avLst/>
          </a:prstGeom>
        </p:spPr>
      </p:pic>
      <p:sp>
        <p:nvSpPr>
          <p:cNvPr id="5" name="Oval 4">
            <a:extLst>
              <a:ext uri="{FF2B5EF4-FFF2-40B4-BE49-F238E27FC236}">
                <a16:creationId xmlns:a16="http://schemas.microsoft.com/office/drawing/2014/main" id="{EB2FCEDB-84ED-4A3C-A197-D3ECDBC69507}"/>
              </a:ext>
            </a:extLst>
          </p:cNvPr>
          <p:cNvSpPr/>
          <p:nvPr/>
        </p:nvSpPr>
        <p:spPr>
          <a:xfrm>
            <a:off x="8278510" y="4670336"/>
            <a:ext cx="73981" cy="73241"/>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BD7F042-2F53-4A04-8036-EB514252108A}"/>
              </a:ext>
            </a:extLst>
          </p:cNvPr>
          <p:cNvSpPr/>
          <p:nvPr/>
        </p:nvSpPr>
        <p:spPr>
          <a:xfrm>
            <a:off x="10094340" y="2692378"/>
            <a:ext cx="73981" cy="73241"/>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582A2A40-3003-4D34-9228-327F86F33E4B}"/>
              </a:ext>
            </a:extLst>
          </p:cNvPr>
          <p:cNvGrpSpPr/>
          <p:nvPr/>
        </p:nvGrpSpPr>
        <p:grpSpPr>
          <a:xfrm>
            <a:off x="8352491" y="2722813"/>
            <a:ext cx="2513798" cy="1984143"/>
            <a:chOff x="7979012" y="3655844"/>
            <a:chExt cx="2513798" cy="695886"/>
          </a:xfrm>
        </p:grpSpPr>
        <p:cxnSp>
          <p:nvCxnSpPr>
            <p:cNvPr id="8" name="Straight Connector 7">
              <a:extLst>
                <a:ext uri="{FF2B5EF4-FFF2-40B4-BE49-F238E27FC236}">
                  <a16:creationId xmlns:a16="http://schemas.microsoft.com/office/drawing/2014/main" id="{897AEAD4-28C7-46A0-BEBF-F1A8929DC83E}"/>
                </a:ext>
              </a:extLst>
            </p:cNvPr>
            <p:cNvCxnSpPr>
              <a:cxnSpLocks/>
              <a:stCxn id="5" idx="6"/>
            </p:cNvCxnSpPr>
            <p:nvPr/>
          </p:nvCxnSpPr>
          <p:spPr>
            <a:xfrm flipV="1">
              <a:off x="7979012" y="4350522"/>
              <a:ext cx="2513798" cy="1208"/>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07AF1D1-31B6-4A5D-B4E8-5D42D5900434}"/>
                </a:ext>
              </a:extLst>
            </p:cNvPr>
            <p:cNvCxnSpPr>
              <a:cxnSpLocks/>
            </p:cNvCxnSpPr>
            <p:nvPr/>
          </p:nvCxnSpPr>
          <p:spPr>
            <a:xfrm flipV="1">
              <a:off x="10492810" y="3655844"/>
              <a:ext cx="0" cy="694677"/>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F05EC12-4403-4E2F-9E11-80B8C30C4D8B}"/>
                </a:ext>
              </a:extLst>
            </p:cNvPr>
            <p:cNvCxnSpPr>
              <a:cxnSpLocks/>
              <a:stCxn id="6" idx="6"/>
            </p:cNvCxnSpPr>
            <p:nvPr/>
          </p:nvCxnSpPr>
          <p:spPr>
            <a:xfrm flipV="1">
              <a:off x="9794842" y="3658013"/>
              <a:ext cx="69796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6" name="Slide Number Placeholder 15">
            <a:extLst>
              <a:ext uri="{FF2B5EF4-FFF2-40B4-BE49-F238E27FC236}">
                <a16:creationId xmlns:a16="http://schemas.microsoft.com/office/drawing/2014/main" id="{31356912-8D6C-4D56-826D-ECA0C67AC925}"/>
              </a:ext>
            </a:extLst>
          </p:cNvPr>
          <p:cNvSpPr>
            <a:spLocks noGrp="1"/>
          </p:cNvSpPr>
          <p:nvPr>
            <p:ph type="sldNum" sz="quarter" idx="12"/>
          </p:nvPr>
        </p:nvSpPr>
        <p:spPr/>
        <p:txBody>
          <a:bodyPr/>
          <a:lstStyle/>
          <a:p>
            <a:pPr algn="r"/>
            <a:fld id="{A9E15FFD-9433-4A06-B654-BA5177A6615A}" type="slidenum">
              <a:rPr lang="en-US" smtClean="0"/>
              <a:pPr algn="r"/>
              <a:t>13</a:t>
            </a:fld>
            <a:endParaRPr lang="en-US"/>
          </a:p>
        </p:txBody>
      </p:sp>
    </p:spTree>
    <p:extLst>
      <p:ext uri="{BB962C8B-B14F-4D97-AF65-F5344CB8AC3E}">
        <p14:creationId xmlns:p14="http://schemas.microsoft.com/office/powerpoint/2010/main" val="754249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4C182-AACD-406E-8D03-D0E71620E40B}"/>
              </a:ext>
            </a:extLst>
          </p:cNvPr>
          <p:cNvSpPr>
            <a:spLocks noGrp="1"/>
          </p:cNvSpPr>
          <p:nvPr>
            <p:ph type="title"/>
          </p:nvPr>
        </p:nvSpPr>
        <p:spPr/>
        <p:txBody>
          <a:bodyPr/>
          <a:lstStyle/>
          <a:p>
            <a:r>
              <a:rPr lang="en-US" dirty="0"/>
              <a:t>So you want to Analyze S-curves…</a:t>
            </a:r>
          </a:p>
        </p:txBody>
      </p:sp>
      <p:sp>
        <p:nvSpPr>
          <p:cNvPr id="3" name="Content Placeholder 2">
            <a:extLst>
              <a:ext uri="{FF2B5EF4-FFF2-40B4-BE49-F238E27FC236}">
                <a16:creationId xmlns:a16="http://schemas.microsoft.com/office/drawing/2014/main" id="{17767B3C-B5F2-4B69-A7CA-0C19C2A136EA}"/>
              </a:ext>
            </a:extLst>
          </p:cNvPr>
          <p:cNvSpPr>
            <a:spLocks noGrp="1"/>
          </p:cNvSpPr>
          <p:nvPr>
            <p:ph idx="1"/>
          </p:nvPr>
        </p:nvSpPr>
        <p:spPr>
          <a:xfrm>
            <a:off x="1024128" y="1850315"/>
            <a:ext cx="6357333" cy="4620390"/>
          </a:xfrm>
        </p:spPr>
        <p:txBody>
          <a:bodyPr>
            <a:noAutofit/>
          </a:bodyPr>
          <a:lstStyle/>
          <a:p>
            <a:pPr marL="128016" lvl="1" indent="0">
              <a:buNone/>
            </a:pPr>
            <a:r>
              <a:rPr lang="en-US" sz="2400" dirty="0"/>
              <a:t>Important Terms</a:t>
            </a:r>
          </a:p>
          <a:p>
            <a:pPr lvl="2"/>
            <a:r>
              <a:rPr lang="en-US" sz="1600" b="1" dirty="0"/>
              <a:t>Neutral Zone (NZ):</a:t>
            </a:r>
          </a:p>
          <a:p>
            <a:pPr lvl="2"/>
            <a:endParaRPr lang="en-US" sz="700" dirty="0"/>
          </a:p>
          <a:p>
            <a:pPr lvl="2"/>
            <a:r>
              <a:rPr lang="en-US" sz="1600" b="1" dirty="0"/>
              <a:t>Elastic Zone (EZ): </a:t>
            </a:r>
          </a:p>
          <a:p>
            <a:pPr lvl="3"/>
            <a:endParaRPr lang="en-US" sz="700" dirty="0">
              <a:solidFill>
                <a:schemeClr val="accent1"/>
              </a:solidFill>
            </a:endParaRPr>
          </a:p>
          <a:p>
            <a:pPr lvl="2"/>
            <a:r>
              <a:rPr lang="en-US" sz="1600" b="1" dirty="0"/>
              <a:t>Neutral Position (NP): </a:t>
            </a:r>
          </a:p>
          <a:p>
            <a:pPr lvl="2"/>
            <a:endParaRPr lang="en-US" sz="700" dirty="0"/>
          </a:p>
          <a:p>
            <a:pPr lvl="2"/>
            <a:r>
              <a:rPr lang="en-US" sz="1600" b="1" dirty="0"/>
              <a:t>Range of Motion (ROM):</a:t>
            </a:r>
          </a:p>
          <a:p>
            <a:pPr lvl="2"/>
            <a:endParaRPr lang="en-US" sz="700" dirty="0"/>
          </a:p>
          <a:p>
            <a:pPr lvl="2"/>
            <a:r>
              <a:rPr lang="en-US" sz="1600" b="1" dirty="0">
                <a:solidFill>
                  <a:srgbClr val="FF0000"/>
                </a:solidFill>
              </a:rPr>
              <a:t>Neutral Zone Stiffness (NZS)</a:t>
            </a:r>
            <a:r>
              <a:rPr lang="en-US" sz="1600" b="1" baseline="30000" dirty="0">
                <a:solidFill>
                  <a:srgbClr val="FF0000"/>
                </a:solidFill>
              </a:rPr>
              <a:t>1</a:t>
            </a:r>
            <a:r>
              <a:rPr lang="en-US" sz="1600" b="1" dirty="0">
                <a:solidFill>
                  <a:srgbClr val="FF0000"/>
                </a:solidFill>
              </a:rPr>
              <a:t>:</a:t>
            </a:r>
          </a:p>
          <a:p>
            <a:pPr lvl="3"/>
            <a:r>
              <a:rPr lang="en-US" sz="1600" dirty="0"/>
              <a:t>Represents the lax deformation of the specimen/construct </a:t>
            </a:r>
          </a:p>
          <a:p>
            <a:pPr lvl="4"/>
            <a:r>
              <a:rPr lang="en-US" sz="1600" dirty="0"/>
              <a:t>Lowest stiffness in the S-curve</a:t>
            </a:r>
          </a:p>
          <a:p>
            <a:pPr lvl="3"/>
            <a:r>
              <a:rPr lang="en-US" sz="1600" dirty="0"/>
              <a:t>Is biphasic, just like NZ, so there is a positive (right) and a negative (left) NZS</a:t>
            </a:r>
          </a:p>
          <a:p>
            <a:pPr lvl="3"/>
            <a:r>
              <a:rPr lang="en-US" sz="1600" dirty="0"/>
              <a:t>Defined as the slope (deformation/load)of the NZ</a:t>
            </a:r>
            <a:endParaRPr lang="en-US" sz="1700" dirty="0"/>
          </a:p>
          <a:p>
            <a:pPr marL="128016" lvl="1" indent="0">
              <a:buNone/>
            </a:pPr>
            <a:r>
              <a:rPr lang="en-US" dirty="0"/>
              <a:t>	</a:t>
            </a:r>
          </a:p>
          <a:p>
            <a:pPr marL="128016" lvl="1" indent="0">
              <a:buNone/>
            </a:pPr>
            <a:r>
              <a:rPr lang="en-US" dirty="0"/>
              <a:t>	</a:t>
            </a:r>
          </a:p>
          <a:p>
            <a:pPr lvl="2"/>
            <a:endParaRPr lang="en-US" dirty="0"/>
          </a:p>
          <a:p>
            <a:pPr lvl="1"/>
            <a:endParaRPr lang="en-US" dirty="0"/>
          </a:p>
        </p:txBody>
      </p:sp>
      <p:pic>
        <p:nvPicPr>
          <p:cNvPr id="4" name="Picture 3">
            <a:extLst>
              <a:ext uri="{FF2B5EF4-FFF2-40B4-BE49-F238E27FC236}">
                <a16:creationId xmlns:a16="http://schemas.microsoft.com/office/drawing/2014/main" id="{46028ECE-C8BB-4DC9-B843-03F7E96F1BBD}"/>
              </a:ext>
            </a:extLst>
          </p:cNvPr>
          <p:cNvPicPr/>
          <p:nvPr/>
        </p:nvPicPr>
        <p:blipFill>
          <a:blip r:embed="rId3"/>
          <a:stretch>
            <a:fillRect/>
          </a:stretch>
        </p:blipFill>
        <p:spPr>
          <a:xfrm>
            <a:off x="7733057" y="2014827"/>
            <a:ext cx="3703568" cy="3846858"/>
          </a:xfrm>
          <a:prstGeom prst="rect">
            <a:avLst/>
          </a:prstGeom>
        </p:spPr>
      </p:pic>
      <p:sp>
        <p:nvSpPr>
          <p:cNvPr id="5" name="Oval 4">
            <a:extLst>
              <a:ext uri="{FF2B5EF4-FFF2-40B4-BE49-F238E27FC236}">
                <a16:creationId xmlns:a16="http://schemas.microsoft.com/office/drawing/2014/main" id="{EB2FCEDB-84ED-4A3C-A197-D3ECDBC69507}"/>
              </a:ext>
            </a:extLst>
          </p:cNvPr>
          <p:cNvSpPr/>
          <p:nvPr/>
        </p:nvSpPr>
        <p:spPr>
          <a:xfrm>
            <a:off x="9188702" y="3980466"/>
            <a:ext cx="73981" cy="7324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BD7F042-2F53-4A04-8036-EB514252108A}"/>
              </a:ext>
            </a:extLst>
          </p:cNvPr>
          <p:cNvSpPr/>
          <p:nvPr/>
        </p:nvSpPr>
        <p:spPr>
          <a:xfrm>
            <a:off x="9188702" y="3392379"/>
            <a:ext cx="73981" cy="7324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607AF1D1-31B6-4A5D-B4E8-5D42D5900434}"/>
              </a:ext>
            </a:extLst>
          </p:cNvPr>
          <p:cNvCxnSpPr>
            <a:cxnSpLocks/>
          </p:cNvCxnSpPr>
          <p:nvPr/>
        </p:nvCxnSpPr>
        <p:spPr>
          <a:xfrm flipV="1">
            <a:off x="8956895" y="3441070"/>
            <a:ext cx="268797" cy="5393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D80E96A-FE29-4004-AF12-3DF277406877}"/>
              </a:ext>
            </a:extLst>
          </p:cNvPr>
          <p:cNvCxnSpPr>
            <a:cxnSpLocks/>
          </p:cNvCxnSpPr>
          <p:nvPr/>
        </p:nvCxnSpPr>
        <p:spPr>
          <a:xfrm flipV="1">
            <a:off x="9262683" y="3392380"/>
            <a:ext cx="309334" cy="66132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Slide Number Placeholder 23">
            <a:extLst>
              <a:ext uri="{FF2B5EF4-FFF2-40B4-BE49-F238E27FC236}">
                <a16:creationId xmlns:a16="http://schemas.microsoft.com/office/drawing/2014/main" id="{FFF9E55D-39F3-4133-86AA-588D0883A3C9}"/>
              </a:ext>
            </a:extLst>
          </p:cNvPr>
          <p:cNvSpPr>
            <a:spLocks noGrp="1"/>
          </p:cNvSpPr>
          <p:nvPr>
            <p:ph type="sldNum" sz="quarter" idx="12"/>
          </p:nvPr>
        </p:nvSpPr>
        <p:spPr/>
        <p:txBody>
          <a:bodyPr/>
          <a:lstStyle/>
          <a:p>
            <a:pPr algn="r"/>
            <a:fld id="{A9E15FFD-9433-4A06-B654-BA5177A6615A}" type="slidenum">
              <a:rPr lang="en-US" smtClean="0"/>
              <a:pPr algn="r"/>
              <a:t>14</a:t>
            </a:fld>
            <a:endParaRPr lang="en-US"/>
          </a:p>
        </p:txBody>
      </p:sp>
    </p:spTree>
    <p:extLst>
      <p:ext uri="{BB962C8B-B14F-4D97-AF65-F5344CB8AC3E}">
        <p14:creationId xmlns:p14="http://schemas.microsoft.com/office/powerpoint/2010/main" val="1763219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4C182-AACD-406E-8D03-D0E71620E40B}"/>
              </a:ext>
            </a:extLst>
          </p:cNvPr>
          <p:cNvSpPr>
            <a:spLocks noGrp="1"/>
          </p:cNvSpPr>
          <p:nvPr>
            <p:ph type="title"/>
          </p:nvPr>
        </p:nvSpPr>
        <p:spPr/>
        <p:txBody>
          <a:bodyPr/>
          <a:lstStyle/>
          <a:p>
            <a:r>
              <a:rPr lang="en-US" dirty="0"/>
              <a:t>So you want to Analyze S-curves…</a:t>
            </a:r>
          </a:p>
        </p:txBody>
      </p:sp>
      <p:sp>
        <p:nvSpPr>
          <p:cNvPr id="3" name="Content Placeholder 2">
            <a:extLst>
              <a:ext uri="{FF2B5EF4-FFF2-40B4-BE49-F238E27FC236}">
                <a16:creationId xmlns:a16="http://schemas.microsoft.com/office/drawing/2014/main" id="{17767B3C-B5F2-4B69-A7CA-0C19C2A136EA}"/>
              </a:ext>
            </a:extLst>
          </p:cNvPr>
          <p:cNvSpPr>
            <a:spLocks noGrp="1"/>
          </p:cNvSpPr>
          <p:nvPr>
            <p:ph idx="1"/>
          </p:nvPr>
        </p:nvSpPr>
        <p:spPr>
          <a:xfrm>
            <a:off x="1024128" y="1850315"/>
            <a:ext cx="6357333" cy="4459045"/>
          </a:xfrm>
        </p:spPr>
        <p:txBody>
          <a:bodyPr>
            <a:noAutofit/>
          </a:bodyPr>
          <a:lstStyle/>
          <a:p>
            <a:pPr marL="128016" lvl="1" indent="0">
              <a:buNone/>
            </a:pPr>
            <a:r>
              <a:rPr lang="en-US" sz="2400" dirty="0"/>
              <a:t>Important Terms</a:t>
            </a:r>
          </a:p>
          <a:p>
            <a:pPr lvl="2"/>
            <a:r>
              <a:rPr lang="en-US" sz="1600" b="1" dirty="0"/>
              <a:t>Neutral Zone (NZ):</a:t>
            </a:r>
          </a:p>
          <a:p>
            <a:pPr lvl="2"/>
            <a:endParaRPr lang="en-US" sz="700" dirty="0"/>
          </a:p>
          <a:p>
            <a:pPr lvl="2"/>
            <a:r>
              <a:rPr lang="en-US" sz="1600" b="1" dirty="0"/>
              <a:t>Elastic Zone (EZ): </a:t>
            </a:r>
          </a:p>
          <a:p>
            <a:pPr lvl="3"/>
            <a:endParaRPr lang="en-US" sz="700" dirty="0">
              <a:solidFill>
                <a:schemeClr val="accent1"/>
              </a:solidFill>
            </a:endParaRPr>
          </a:p>
          <a:p>
            <a:pPr lvl="2"/>
            <a:r>
              <a:rPr lang="en-US" sz="1600" b="1" dirty="0"/>
              <a:t>Neutral Position (NP): </a:t>
            </a:r>
          </a:p>
          <a:p>
            <a:pPr lvl="2"/>
            <a:endParaRPr lang="en-US" sz="700" dirty="0"/>
          </a:p>
          <a:p>
            <a:pPr lvl="2"/>
            <a:r>
              <a:rPr lang="en-US" sz="1600" b="1" dirty="0"/>
              <a:t>Range of Motion (ROM):</a:t>
            </a:r>
          </a:p>
          <a:p>
            <a:pPr lvl="2"/>
            <a:endParaRPr lang="en-US" sz="700" dirty="0"/>
          </a:p>
          <a:p>
            <a:pPr lvl="2"/>
            <a:r>
              <a:rPr lang="en-US" sz="1600" b="1" dirty="0"/>
              <a:t>Neutral Zone Stiffness (NZS):</a:t>
            </a:r>
          </a:p>
          <a:p>
            <a:pPr lvl="2"/>
            <a:endParaRPr lang="en-US" sz="700" dirty="0">
              <a:solidFill>
                <a:srgbClr val="FF0000"/>
              </a:solidFill>
            </a:endParaRPr>
          </a:p>
          <a:p>
            <a:pPr lvl="2"/>
            <a:r>
              <a:rPr lang="en-US" sz="1600" b="1" dirty="0">
                <a:solidFill>
                  <a:srgbClr val="00B050"/>
                </a:solidFill>
              </a:rPr>
              <a:t>Elastic Zone Stiffness (EZS)</a:t>
            </a:r>
            <a:r>
              <a:rPr lang="en-US" sz="1600" b="1" baseline="30000" dirty="0">
                <a:solidFill>
                  <a:srgbClr val="00B050"/>
                </a:solidFill>
              </a:rPr>
              <a:t>1</a:t>
            </a:r>
            <a:r>
              <a:rPr lang="en-US" sz="1600" b="1" dirty="0">
                <a:solidFill>
                  <a:srgbClr val="00B050"/>
                </a:solidFill>
              </a:rPr>
              <a:t>:</a:t>
            </a:r>
          </a:p>
          <a:p>
            <a:pPr lvl="3"/>
            <a:r>
              <a:rPr lang="en-US" sz="1600" dirty="0"/>
              <a:t>Represents the elastic deformation of the specimen/construct </a:t>
            </a:r>
          </a:p>
          <a:p>
            <a:pPr lvl="3"/>
            <a:r>
              <a:rPr lang="en-US" sz="1600" dirty="0"/>
              <a:t>Is biphasic, just like EZ, so there is a positive (top) and negative (bottom) EZS</a:t>
            </a:r>
          </a:p>
          <a:p>
            <a:pPr lvl="3"/>
            <a:r>
              <a:rPr lang="en-US" sz="1600" dirty="0"/>
              <a:t>Defined as the slope at the stiffest region of the EZ starting from the max/min load</a:t>
            </a:r>
          </a:p>
          <a:p>
            <a:pPr lvl="2"/>
            <a:endParaRPr lang="en-US" sz="1600" dirty="0"/>
          </a:p>
          <a:p>
            <a:pPr lvl="1"/>
            <a:endParaRPr lang="en-US" dirty="0"/>
          </a:p>
        </p:txBody>
      </p:sp>
      <p:pic>
        <p:nvPicPr>
          <p:cNvPr id="4" name="Picture 3">
            <a:extLst>
              <a:ext uri="{FF2B5EF4-FFF2-40B4-BE49-F238E27FC236}">
                <a16:creationId xmlns:a16="http://schemas.microsoft.com/office/drawing/2014/main" id="{46028ECE-C8BB-4DC9-B843-03F7E96F1BBD}"/>
              </a:ext>
            </a:extLst>
          </p:cNvPr>
          <p:cNvPicPr/>
          <p:nvPr/>
        </p:nvPicPr>
        <p:blipFill>
          <a:blip r:embed="rId3"/>
          <a:stretch>
            <a:fillRect/>
          </a:stretch>
        </p:blipFill>
        <p:spPr>
          <a:xfrm>
            <a:off x="7733057" y="2014827"/>
            <a:ext cx="3703568" cy="3846858"/>
          </a:xfrm>
          <a:prstGeom prst="rect">
            <a:avLst/>
          </a:prstGeom>
        </p:spPr>
      </p:pic>
      <p:cxnSp>
        <p:nvCxnSpPr>
          <p:cNvPr id="9" name="Straight Connector 8">
            <a:extLst>
              <a:ext uri="{FF2B5EF4-FFF2-40B4-BE49-F238E27FC236}">
                <a16:creationId xmlns:a16="http://schemas.microsoft.com/office/drawing/2014/main" id="{607AF1D1-31B6-4A5D-B4E8-5D42D5900434}"/>
              </a:ext>
            </a:extLst>
          </p:cNvPr>
          <p:cNvCxnSpPr>
            <a:cxnSpLocks/>
          </p:cNvCxnSpPr>
          <p:nvPr/>
        </p:nvCxnSpPr>
        <p:spPr>
          <a:xfrm flipV="1">
            <a:off x="8314869" y="4552545"/>
            <a:ext cx="1198782" cy="14776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D80E96A-FE29-4004-AF12-3DF277406877}"/>
              </a:ext>
            </a:extLst>
          </p:cNvPr>
          <p:cNvCxnSpPr>
            <a:cxnSpLocks/>
          </p:cNvCxnSpPr>
          <p:nvPr/>
        </p:nvCxnSpPr>
        <p:spPr>
          <a:xfrm flipV="1">
            <a:off x="9369687" y="2660995"/>
            <a:ext cx="1136185" cy="15522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Slide Number Placeholder 9">
            <a:extLst>
              <a:ext uri="{FF2B5EF4-FFF2-40B4-BE49-F238E27FC236}">
                <a16:creationId xmlns:a16="http://schemas.microsoft.com/office/drawing/2014/main" id="{AA252C4D-5F2E-4F1F-A5C9-F2B9C8E981B7}"/>
              </a:ext>
            </a:extLst>
          </p:cNvPr>
          <p:cNvSpPr>
            <a:spLocks noGrp="1"/>
          </p:cNvSpPr>
          <p:nvPr>
            <p:ph type="sldNum" sz="quarter" idx="12"/>
          </p:nvPr>
        </p:nvSpPr>
        <p:spPr/>
        <p:txBody>
          <a:bodyPr/>
          <a:lstStyle/>
          <a:p>
            <a:pPr algn="r"/>
            <a:fld id="{A9E15FFD-9433-4A06-B654-BA5177A6615A}" type="slidenum">
              <a:rPr lang="en-US" smtClean="0"/>
              <a:pPr algn="r"/>
              <a:t>15</a:t>
            </a:fld>
            <a:endParaRPr lang="en-US" dirty="0"/>
          </a:p>
        </p:txBody>
      </p:sp>
    </p:spTree>
    <p:extLst>
      <p:ext uri="{BB962C8B-B14F-4D97-AF65-F5344CB8AC3E}">
        <p14:creationId xmlns:p14="http://schemas.microsoft.com/office/powerpoint/2010/main" val="637899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4657B5E-9BCF-4229-B55B-D3B0A6F124F9}"/>
              </a:ext>
            </a:extLst>
          </p:cNvPr>
          <p:cNvPicPr>
            <a:picLocks noChangeAspect="1"/>
          </p:cNvPicPr>
          <p:nvPr/>
        </p:nvPicPr>
        <p:blipFill rotWithShape="1">
          <a:blip r:embed="rId3"/>
          <a:srcRect l="1681" t="2392" r="1244" b="952"/>
          <a:stretch/>
        </p:blipFill>
        <p:spPr>
          <a:xfrm>
            <a:off x="7782127" y="2094560"/>
            <a:ext cx="3606209" cy="3721608"/>
          </a:xfrm>
          <a:prstGeom prst="rect">
            <a:avLst/>
          </a:prstGeom>
        </p:spPr>
      </p:pic>
      <p:sp>
        <p:nvSpPr>
          <p:cNvPr id="2" name="Title 1">
            <a:extLst>
              <a:ext uri="{FF2B5EF4-FFF2-40B4-BE49-F238E27FC236}">
                <a16:creationId xmlns:a16="http://schemas.microsoft.com/office/drawing/2014/main" id="{E514C182-AACD-406E-8D03-D0E71620E40B}"/>
              </a:ext>
            </a:extLst>
          </p:cNvPr>
          <p:cNvSpPr>
            <a:spLocks noGrp="1"/>
          </p:cNvSpPr>
          <p:nvPr>
            <p:ph type="title"/>
          </p:nvPr>
        </p:nvSpPr>
        <p:spPr/>
        <p:txBody>
          <a:bodyPr/>
          <a:lstStyle/>
          <a:p>
            <a:r>
              <a:rPr lang="en-US" dirty="0"/>
              <a:t>So you want to Analyze S-curves…</a:t>
            </a:r>
          </a:p>
        </p:txBody>
      </p:sp>
      <p:sp>
        <p:nvSpPr>
          <p:cNvPr id="3" name="Content Placeholder 2">
            <a:extLst>
              <a:ext uri="{FF2B5EF4-FFF2-40B4-BE49-F238E27FC236}">
                <a16:creationId xmlns:a16="http://schemas.microsoft.com/office/drawing/2014/main" id="{17767B3C-B5F2-4B69-A7CA-0C19C2A136EA}"/>
              </a:ext>
            </a:extLst>
          </p:cNvPr>
          <p:cNvSpPr>
            <a:spLocks noGrp="1"/>
          </p:cNvSpPr>
          <p:nvPr>
            <p:ph idx="1"/>
          </p:nvPr>
        </p:nvSpPr>
        <p:spPr>
          <a:xfrm>
            <a:off x="1024128" y="1861073"/>
            <a:ext cx="6357333" cy="4448287"/>
          </a:xfrm>
        </p:spPr>
        <p:txBody>
          <a:bodyPr>
            <a:noAutofit/>
          </a:bodyPr>
          <a:lstStyle/>
          <a:p>
            <a:pPr marL="128016" lvl="1" indent="0">
              <a:buNone/>
            </a:pPr>
            <a:r>
              <a:rPr lang="en-US" sz="2400" dirty="0"/>
              <a:t>Important Terms</a:t>
            </a:r>
          </a:p>
          <a:p>
            <a:pPr lvl="2"/>
            <a:r>
              <a:rPr lang="en-US" sz="1600" b="1" dirty="0"/>
              <a:t>Neutral Zone (NZ):</a:t>
            </a:r>
          </a:p>
          <a:p>
            <a:pPr lvl="2"/>
            <a:endParaRPr lang="en-US" sz="700" dirty="0"/>
          </a:p>
          <a:p>
            <a:pPr lvl="2"/>
            <a:r>
              <a:rPr lang="en-US" sz="1600" b="1" dirty="0"/>
              <a:t>Elastic Zone (EZ): </a:t>
            </a:r>
          </a:p>
          <a:p>
            <a:pPr lvl="3"/>
            <a:endParaRPr lang="en-US" sz="700" dirty="0">
              <a:solidFill>
                <a:schemeClr val="accent1"/>
              </a:solidFill>
            </a:endParaRPr>
          </a:p>
          <a:p>
            <a:pPr lvl="2"/>
            <a:r>
              <a:rPr lang="en-US" sz="1600" b="1" dirty="0"/>
              <a:t>Neutral Position (NP): </a:t>
            </a:r>
          </a:p>
          <a:p>
            <a:pPr lvl="2"/>
            <a:endParaRPr lang="en-US" sz="700" dirty="0"/>
          </a:p>
          <a:p>
            <a:pPr lvl="2"/>
            <a:r>
              <a:rPr lang="en-US" sz="1600" b="1" dirty="0"/>
              <a:t>Range of Motion (ROM):</a:t>
            </a:r>
          </a:p>
          <a:p>
            <a:pPr marL="310896" lvl="2" indent="0">
              <a:buNone/>
            </a:pPr>
            <a:endParaRPr lang="en-US" sz="700" dirty="0"/>
          </a:p>
          <a:p>
            <a:pPr lvl="2"/>
            <a:r>
              <a:rPr lang="en-US" sz="1600" b="1" dirty="0"/>
              <a:t>Neutral Zone Stiffness (NZS):</a:t>
            </a:r>
          </a:p>
          <a:p>
            <a:pPr lvl="2"/>
            <a:endParaRPr lang="en-US" sz="700" dirty="0">
              <a:solidFill>
                <a:srgbClr val="FF0000"/>
              </a:solidFill>
            </a:endParaRPr>
          </a:p>
          <a:p>
            <a:pPr lvl="2"/>
            <a:r>
              <a:rPr lang="en-US" sz="1600" b="1" dirty="0"/>
              <a:t>Elastic Zone Stiffness (EZS):</a:t>
            </a:r>
          </a:p>
          <a:p>
            <a:pPr lvl="2"/>
            <a:endParaRPr lang="en-US" sz="700" dirty="0"/>
          </a:p>
          <a:p>
            <a:pPr lvl="2"/>
            <a:r>
              <a:rPr lang="en-US" sz="1600" b="1" dirty="0">
                <a:highlight>
                  <a:srgbClr val="FFFF00"/>
                </a:highlight>
              </a:rPr>
              <a:t>Energy Dissipation</a:t>
            </a:r>
            <a:r>
              <a:rPr lang="en-US" sz="1600" b="1" baseline="30000" dirty="0">
                <a:highlight>
                  <a:srgbClr val="FFFF00"/>
                </a:highlight>
              </a:rPr>
              <a:t>1</a:t>
            </a:r>
            <a:r>
              <a:rPr lang="en-US" sz="1600" b="1" dirty="0">
                <a:highlight>
                  <a:srgbClr val="FFFF00"/>
                </a:highlight>
              </a:rPr>
              <a:t>:</a:t>
            </a:r>
            <a:endParaRPr lang="en-US" sz="1600" b="1" dirty="0"/>
          </a:p>
          <a:p>
            <a:pPr lvl="3"/>
            <a:r>
              <a:rPr lang="en-US" sz="1600" dirty="0"/>
              <a:t>Represents the viscoelastic/plastic behavior of the specimen/construct</a:t>
            </a:r>
          </a:p>
          <a:p>
            <a:pPr lvl="3"/>
            <a:r>
              <a:rPr lang="en-US" sz="1600" dirty="0"/>
              <a:t>Defined by the area under the hysteresis curve (can be normalized to ROM)</a:t>
            </a:r>
            <a:r>
              <a:rPr lang="en-US" sz="1600" baseline="30000" dirty="0"/>
              <a:t>2,5</a:t>
            </a:r>
          </a:p>
          <a:p>
            <a:pPr lvl="4"/>
            <a:r>
              <a:rPr lang="en-US" sz="1600" dirty="0"/>
              <a:t>Greater area = more viscous behavior</a:t>
            </a:r>
          </a:p>
          <a:p>
            <a:pPr lvl="4"/>
            <a:r>
              <a:rPr lang="en-US" sz="1600" dirty="0"/>
              <a:t>Less area = more elastic behavior</a:t>
            </a:r>
          </a:p>
          <a:p>
            <a:pPr lvl="1"/>
            <a:endParaRPr lang="en-US" dirty="0"/>
          </a:p>
        </p:txBody>
      </p:sp>
      <p:sp>
        <p:nvSpPr>
          <p:cNvPr id="4" name="Slide Number Placeholder 3">
            <a:extLst>
              <a:ext uri="{FF2B5EF4-FFF2-40B4-BE49-F238E27FC236}">
                <a16:creationId xmlns:a16="http://schemas.microsoft.com/office/drawing/2014/main" id="{954B5D5E-C03A-48E9-AE0A-B309CEF100E6}"/>
              </a:ext>
            </a:extLst>
          </p:cNvPr>
          <p:cNvSpPr>
            <a:spLocks noGrp="1"/>
          </p:cNvSpPr>
          <p:nvPr>
            <p:ph type="sldNum" sz="quarter" idx="12"/>
          </p:nvPr>
        </p:nvSpPr>
        <p:spPr/>
        <p:txBody>
          <a:bodyPr/>
          <a:lstStyle/>
          <a:p>
            <a:pPr algn="r"/>
            <a:fld id="{A9E15FFD-9433-4A06-B654-BA5177A6615A}" type="slidenum">
              <a:rPr lang="en-US" smtClean="0"/>
              <a:pPr algn="r"/>
              <a:t>16</a:t>
            </a:fld>
            <a:endParaRPr lang="en-US"/>
          </a:p>
        </p:txBody>
      </p:sp>
    </p:spTree>
    <p:extLst>
      <p:ext uri="{BB962C8B-B14F-4D97-AF65-F5344CB8AC3E}">
        <p14:creationId xmlns:p14="http://schemas.microsoft.com/office/powerpoint/2010/main" val="89888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2EA8107-692F-415E-9E7B-F90F0F6E371F}"/>
              </a:ext>
            </a:extLst>
          </p:cNvPr>
          <p:cNvPicPr/>
          <p:nvPr/>
        </p:nvPicPr>
        <p:blipFill>
          <a:blip r:embed="rId3"/>
          <a:stretch>
            <a:fillRect/>
          </a:stretch>
        </p:blipFill>
        <p:spPr>
          <a:xfrm>
            <a:off x="7733057" y="2014827"/>
            <a:ext cx="3703568" cy="3846858"/>
          </a:xfrm>
          <a:prstGeom prst="rect">
            <a:avLst/>
          </a:prstGeom>
        </p:spPr>
      </p:pic>
      <p:sp>
        <p:nvSpPr>
          <p:cNvPr id="2" name="Title 1">
            <a:extLst>
              <a:ext uri="{FF2B5EF4-FFF2-40B4-BE49-F238E27FC236}">
                <a16:creationId xmlns:a16="http://schemas.microsoft.com/office/drawing/2014/main" id="{E514C182-AACD-406E-8D03-D0E71620E40B}"/>
              </a:ext>
            </a:extLst>
          </p:cNvPr>
          <p:cNvSpPr>
            <a:spLocks noGrp="1"/>
          </p:cNvSpPr>
          <p:nvPr>
            <p:ph type="title"/>
          </p:nvPr>
        </p:nvSpPr>
        <p:spPr/>
        <p:txBody>
          <a:bodyPr/>
          <a:lstStyle/>
          <a:p>
            <a:r>
              <a:rPr lang="en-US" dirty="0"/>
              <a:t>So you want to Analyze S-curves…</a:t>
            </a:r>
          </a:p>
        </p:txBody>
      </p:sp>
      <p:sp>
        <p:nvSpPr>
          <p:cNvPr id="3" name="Content Placeholder 2">
            <a:extLst>
              <a:ext uri="{FF2B5EF4-FFF2-40B4-BE49-F238E27FC236}">
                <a16:creationId xmlns:a16="http://schemas.microsoft.com/office/drawing/2014/main" id="{17767B3C-B5F2-4B69-A7CA-0C19C2A136EA}"/>
              </a:ext>
            </a:extLst>
          </p:cNvPr>
          <p:cNvSpPr>
            <a:spLocks noGrp="1"/>
          </p:cNvSpPr>
          <p:nvPr>
            <p:ph idx="1"/>
          </p:nvPr>
        </p:nvSpPr>
        <p:spPr>
          <a:xfrm>
            <a:off x="1024128" y="1910687"/>
            <a:ext cx="6357333" cy="4398673"/>
          </a:xfrm>
        </p:spPr>
        <p:txBody>
          <a:bodyPr>
            <a:noAutofit/>
          </a:bodyPr>
          <a:lstStyle/>
          <a:p>
            <a:pPr marL="128016" lvl="1" indent="0">
              <a:buNone/>
            </a:pPr>
            <a:r>
              <a:rPr lang="en-US" sz="2400" dirty="0"/>
              <a:t>Other Terms</a:t>
            </a:r>
          </a:p>
          <a:p>
            <a:pPr lvl="2"/>
            <a:r>
              <a:rPr lang="en-US" sz="1500" b="1" dirty="0"/>
              <a:t>Sigmoidity (NZS/EZS)</a:t>
            </a:r>
          </a:p>
          <a:p>
            <a:pPr lvl="3"/>
            <a:r>
              <a:rPr lang="en-US" sz="1500" dirty="0"/>
              <a:t>A measure of non-linearity of the mechanical properties of the specimen or construct</a:t>
            </a:r>
          </a:p>
          <a:p>
            <a:pPr lvl="4"/>
            <a:r>
              <a:rPr lang="en-US" sz="1500" dirty="0"/>
              <a:t>How much stiffness changes in the specimen</a:t>
            </a:r>
          </a:p>
          <a:p>
            <a:pPr lvl="4"/>
            <a:r>
              <a:rPr lang="en-US" sz="1500" dirty="0"/>
              <a:t>Greater sigmoidity = more linear elastic</a:t>
            </a:r>
          </a:p>
          <a:p>
            <a:pPr lvl="4"/>
            <a:r>
              <a:rPr lang="en-US" sz="1500" dirty="0"/>
              <a:t>Less sigmoidity = more non-linear</a:t>
            </a:r>
          </a:p>
        </p:txBody>
      </p:sp>
      <p:sp>
        <p:nvSpPr>
          <p:cNvPr id="8" name="Slide Number Placeholder 7">
            <a:extLst>
              <a:ext uri="{FF2B5EF4-FFF2-40B4-BE49-F238E27FC236}">
                <a16:creationId xmlns:a16="http://schemas.microsoft.com/office/drawing/2014/main" id="{20EFC8B6-3F05-435F-87AB-15340B993B67}"/>
              </a:ext>
            </a:extLst>
          </p:cNvPr>
          <p:cNvSpPr>
            <a:spLocks noGrp="1"/>
          </p:cNvSpPr>
          <p:nvPr>
            <p:ph type="sldNum" sz="quarter" idx="12"/>
          </p:nvPr>
        </p:nvSpPr>
        <p:spPr/>
        <p:txBody>
          <a:bodyPr/>
          <a:lstStyle/>
          <a:p>
            <a:pPr algn="r"/>
            <a:fld id="{A9E15FFD-9433-4A06-B654-BA5177A6615A}" type="slidenum">
              <a:rPr lang="en-US" smtClean="0"/>
              <a:pPr algn="r"/>
              <a:t>17</a:t>
            </a:fld>
            <a:endParaRPr lang="en-US" dirty="0"/>
          </a:p>
        </p:txBody>
      </p:sp>
    </p:spTree>
    <p:extLst>
      <p:ext uri="{BB962C8B-B14F-4D97-AF65-F5344CB8AC3E}">
        <p14:creationId xmlns:p14="http://schemas.microsoft.com/office/powerpoint/2010/main" val="606670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2EA8107-692F-415E-9E7B-F90F0F6E371F}"/>
              </a:ext>
            </a:extLst>
          </p:cNvPr>
          <p:cNvPicPr/>
          <p:nvPr/>
        </p:nvPicPr>
        <p:blipFill>
          <a:blip r:embed="rId3"/>
          <a:stretch>
            <a:fillRect/>
          </a:stretch>
        </p:blipFill>
        <p:spPr>
          <a:xfrm>
            <a:off x="7733057" y="2014827"/>
            <a:ext cx="3703568" cy="3846858"/>
          </a:xfrm>
          <a:prstGeom prst="rect">
            <a:avLst/>
          </a:prstGeom>
        </p:spPr>
      </p:pic>
      <p:sp>
        <p:nvSpPr>
          <p:cNvPr id="2" name="Title 1">
            <a:extLst>
              <a:ext uri="{FF2B5EF4-FFF2-40B4-BE49-F238E27FC236}">
                <a16:creationId xmlns:a16="http://schemas.microsoft.com/office/drawing/2014/main" id="{E514C182-AACD-406E-8D03-D0E71620E40B}"/>
              </a:ext>
            </a:extLst>
          </p:cNvPr>
          <p:cNvSpPr>
            <a:spLocks noGrp="1"/>
          </p:cNvSpPr>
          <p:nvPr>
            <p:ph type="title"/>
          </p:nvPr>
        </p:nvSpPr>
        <p:spPr/>
        <p:txBody>
          <a:bodyPr/>
          <a:lstStyle/>
          <a:p>
            <a:r>
              <a:rPr lang="en-US" dirty="0"/>
              <a:t>So you want to Analyze S-curves…</a:t>
            </a:r>
          </a:p>
        </p:txBody>
      </p:sp>
      <p:sp>
        <p:nvSpPr>
          <p:cNvPr id="3" name="Content Placeholder 2">
            <a:extLst>
              <a:ext uri="{FF2B5EF4-FFF2-40B4-BE49-F238E27FC236}">
                <a16:creationId xmlns:a16="http://schemas.microsoft.com/office/drawing/2014/main" id="{17767B3C-B5F2-4B69-A7CA-0C19C2A136EA}"/>
              </a:ext>
            </a:extLst>
          </p:cNvPr>
          <p:cNvSpPr>
            <a:spLocks noGrp="1"/>
          </p:cNvSpPr>
          <p:nvPr>
            <p:ph idx="1"/>
          </p:nvPr>
        </p:nvSpPr>
        <p:spPr>
          <a:xfrm>
            <a:off x="1024128" y="1910687"/>
            <a:ext cx="6357333" cy="4398673"/>
          </a:xfrm>
        </p:spPr>
        <p:txBody>
          <a:bodyPr>
            <a:noAutofit/>
          </a:bodyPr>
          <a:lstStyle/>
          <a:p>
            <a:pPr marL="128016" lvl="1" indent="0">
              <a:buNone/>
            </a:pPr>
            <a:r>
              <a:rPr lang="en-US" sz="2400" dirty="0"/>
              <a:t>Other Terms</a:t>
            </a:r>
          </a:p>
          <a:p>
            <a:pPr lvl="2"/>
            <a:r>
              <a:rPr lang="en-US" sz="1500" b="1" dirty="0"/>
              <a:t>Instability</a:t>
            </a:r>
          </a:p>
          <a:p>
            <a:pPr lvl="3"/>
            <a:r>
              <a:rPr lang="en-US" sz="1500" dirty="0"/>
              <a:t>Often when the specimen is injured/degenerated</a:t>
            </a:r>
          </a:p>
          <a:p>
            <a:pPr lvl="3"/>
            <a:r>
              <a:rPr lang="en-US" sz="1500" dirty="0"/>
              <a:t>Considered unstable when ROM or NZ significantly changes from intact</a:t>
            </a:r>
            <a:r>
              <a:rPr lang="en-US" sz="1500" baseline="30000" dirty="0"/>
              <a:t>1,3</a:t>
            </a:r>
            <a:endParaRPr lang="en-US" sz="1500" dirty="0"/>
          </a:p>
          <a:p>
            <a:pPr lvl="4"/>
            <a:r>
              <a:rPr lang="en-US" sz="1500" dirty="0"/>
              <a:t>NZ is considered a more direct estimate of instability</a:t>
            </a:r>
            <a:r>
              <a:rPr lang="en-US" sz="1500" baseline="30000" dirty="0"/>
              <a:t>4</a:t>
            </a:r>
          </a:p>
          <a:p>
            <a:pPr lvl="5"/>
            <a:r>
              <a:rPr lang="en-US" sz="1500" dirty="0"/>
              <a:t>NZ is considered more sensitive to detecting changes in motion due to spondylolisthesis and fracture</a:t>
            </a:r>
            <a:r>
              <a:rPr lang="en-US" sz="1500" baseline="30000" dirty="0"/>
              <a:t>4,5</a:t>
            </a:r>
          </a:p>
          <a:p>
            <a:pPr lvl="5"/>
            <a:r>
              <a:rPr lang="en-US" sz="1500" dirty="0"/>
              <a:t>BUT findings with NZ depend on which method is used to find it, meaning if you find NZ with one method, you may not notice the same values or findings as if you were to analyze it with another method</a:t>
            </a:r>
            <a:r>
              <a:rPr lang="en-US" sz="1500" baseline="30000" dirty="0"/>
              <a:t>5</a:t>
            </a:r>
          </a:p>
          <a:p>
            <a:pPr lvl="5"/>
            <a:r>
              <a:rPr lang="en-US" sz="1500" dirty="0"/>
              <a:t>This analyzer used the Zero-Load method described by Wilke et al</a:t>
            </a:r>
            <a:r>
              <a:rPr lang="en-US" sz="1500" baseline="30000" dirty="0"/>
              <a:t>1</a:t>
            </a:r>
            <a:endParaRPr lang="en-US" sz="1500" dirty="0"/>
          </a:p>
          <a:p>
            <a:pPr lvl="5"/>
            <a:r>
              <a:rPr lang="en-US" sz="1500" dirty="0"/>
              <a:t>Additional methods include: </a:t>
            </a:r>
          </a:p>
          <a:p>
            <a:pPr lvl="7"/>
            <a:r>
              <a:rPr lang="en-US" sz="1500" dirty="0"/>
              <a:t>Double Sigmoid </a:t>
            </a:r>
          </a:p>
          <a:p>
            <a:pPr lvl="7"/>
            <a:r>
              <a:rPr lang="en-US" sz="1500" dirty="0"/>
              <a:t>Stiffness Threshold</a:t>
            </a:r>
          </a:p>
          <a:p>
            <a:pPr lvl="7"/>
            <a:r>
              <a:rPr lang="en-US" sz="1500" dirty="0"/>
              <a:t>Extrapolated Elastic Zone</a:t>
            </a:r>
          </a:p>
          <a:p>
            <a:pPr lvl="3"/>
            <a:r>
              <a:rPr lang="en-US" sz="1500" dirty="0"/>
              <a:t>NZ Ratio or NZR (NZ/ROM)</a:t>
            </a:r>
            <a:r>
              <a:rPr lang="en-US" sz="1500" baseline="30000" dirty="0"/>
              <a:t>2</a:t>
            </a:r>
          </a:p>
          <a:p>
            <a:pPr lvl="4"/>
            <a:r>
              <a:rPr lang="en-US" sz="1500" dirty="0"/>
              <a:t>Used when ROM differs between specimens and groups</a:t>
            </a:r>
          </a:p>
          <a:p>
            <a:pPr lvl="4"/>
            <a:r>
              <a:rPr lang="en-US" sz="1500" dirty="0"/>
              <a:t>Describes how much of the motion is “unstable”</a:t>
            </a:r>
          </a:p>
          <a:p>
            <a:pPr lvl="4"/>
            <a:endParaRPr lang="en-US" sz="1300" dirty="0"/>
          </a:p>
        </p:txBody>
      </p:sp>
      <p:sp>
        <p:nvSpPr>
          <p:cNvPr id="8" name="Slide Number Placeholder 7">
            <a:extLst>
              <a:ext uri="{FF2B5EF4-FFF2-40B4-BE49-F238E27FC236}">
                <a16:creationId xmlns:a16="http://schemas.microsoft.com/office/drawing/2014/main" id="{20EFC8B6-3F05-435F-87AB-15340B993B67}"/>
              </a:ext>
            </a:extLst>
          </p:cNvPr>
          <p:cNvSpPr>
            <a:spLocks noGrp="1"/>
          </p:cNvSpPr>
          <p:nvPr>
            <p:ph type="sldNum" sz="quarter" idx="12"/>
          </p:nvPr>
        </p:nvSpPr>
        <p:spPr/>
        <p:txBody>
          <a:bodyPr/>
          <a:lstStyle/>
          <a:p>
            <a:pPr algn="r"/>
            <a:fld id="{A9E15FFD-9433-4A06-B654-BA5177A6615A}" type="slidenum">
              <a:rPr lang="en-US" smtClean="0"/>
              <a:pPr algn="r"/>
              <a:t>18</a:t>
            </a:fld>
            <a:endParaRPr lang="en-US" dirty="0"/>
          </a:p>
        </p:txBody>
      </p:sp>
    </p:spTree>
    <p:extLst>
      <p:ext uri="{BB962C8B-B14F-4D97-AF65-F5344CB8AC3E}">
        <p14:creationId xmlns:p14="http://schemas.microsoft.com/office/powerpoint/2010/main" val="605465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D0797-4EC7-4996-A689-A6F9BF118FCE}"/>
              </a:ext>
            </a:extLst>
          </p:cNvPr>
          <p:cNvSpPr>
            <a:spLocks noGrp="1"/>
          </p:cNvSpPr>
          <p:nvPr>
            <p:ph type="title"/>
          </p:nvPr>
        </p:nvSpPr>
        <p:spPr/>
        <p:txBody>
          <a:bodyPr/>
          <a:lstStyle/>
          <a:p>
            <a:r>
              <a:rPr lang="en-US" dirty="0"/>
              <a:t>BEYOND ROM: Example</a:t>
            </a:r>
          </a:p>
        </p:txBody>
      </p:sp>
      <p:sp>
        <p:nvSpPr>
          <p:cNvPr id="3" name="Content Placeholder 2">
            <a:extLst>
              <a:ext uri="{FF2B5EF4-FFF2-40B4-BE49-F238E27FC236}">
                <a16:creationId xmlns:a16="http://schemas.microsoft.com/office/drawing/2014/main" id="{5B45DB63-F7B7-4828-BDAF-AEFD6D345BC4}"/>
              </a:ext>
            </a:extLst>
          </p:cNvPr>
          <p:cNvSpPr>
            <a:spLocks noGrp="1"/>
          </p:cNvSpPr>
          <p:nvPr>
            <p:ph idx="1"/>
          </p:nvPr>
        </p:nvSpPr>
        <p:spPr>
          <a:xfrm>
            <a:off x="1024129" y="1936376"/>
            <a:ext cx="4634393" cy="4534328"/>
          </a:xfrm>
        </p:spPr>
        <p:txBody>
          <a:bodyPr>
            <a:noAutofit/>
          </a:bodyPr>
          <a:lstStyle/>
          <a:p>
            <a:pPr>
              <a:buFont typeface="Arial" panose="020B0604020202020204" pitchFamily="34" charset="0"/>
              <a:buChar char="•"/>
            </a:pPr>
            <a:r>
              <a:rPr lang="en-US" sz="2400" dirty="0"/>
              <a:t> This is data from a T12-L1 specimen </a:t>
            </a:r>
            <a:endParaRPr lang="en-US" sz="1200" dirty="0"/>
          </a:p>
          <a:p>
            <a:pPr>
              <a:buFont typeface="Arial" panose="020B0604020202020204" pitchFamily="34" charset="0"/>
              <a:buChar char="•"/>
            </a:pPr>
            <a:r>
              <a:rPr lang="en-US" dirty="0"/>
              <a:t> There is similar ROM, but clearly, these curves are different</a:t>
            </a:r>
          </a:p>
          <a:p>
            <a:pPr>
              <a:buFont typeface="Arial" panose="020B0604020202020204" pitchFamily="34" charset="0"/>
              <a:buChar char="•"/>
            </a:pPr>
            <a:r>
              <a:rPr lang="en-US" sz="2400" dirty="0">
                <a:solidFill>
                  <a:srgbClr val="FF0000"/>
                </a:solidFill>
              </a:rPr>
              <a:t> Can we still say motion is the same?</a:t>
            </a:r>
            <a:endParaRPr lang="en-US" dirty="0">
              <a:solidFill>
                <a:srgbClr val="FF0000"/>
              </a:solidFill>
            </a:endParaRPr>
          </a:p>
          <a:p>
            <a:pPr marL="128016" lvl="1" indent="0">
              <a:buNone/>
            </a:pPr>
            <a:endParaRPr lang="en-US" sz="2000" dirty="0"/>
          </a:p>
        </p:txBody>
      </p:sp>
      <p:sp>
        <p:nvSpPr>
          <p:cNvPr id="4" name="Slide Number Placeholder 3">
            <a:extLst>
              <a:ext uri="{FF2B5EF4-FFF2-40B4-BE49-F238E27FC236}">
                <a16:creationId xmlns:a16="http://schemas.microsoft.com/office/drawing/2014/main" id="{E650D49C-95F0-4E90-A433-38F89CEE6298}"/>
              </a:ext>
            </a:extLst>
          </p:cNvPr>
          <p:cNvSpPr>
            <a:spLocks noGrp="1"/>
          </p:cNvSpPr>
          <p:nvPr>
            <p:ph type="sldNum" sz="quarter" idx="12"/>
          </p:nvPr>
        </p:nvSpPr>
        <p:spPr/>
        <p:txBody>
          <a:bodyPr/>
          <a:lstStyle/>
          <a:p>
            <a:fld id="{A9E15FFD-9433-4A06-B654-BA5177A6615A}" type="slidenum">
              <a:rPr lang="en-US" smtClean="0"/>
              <a:t>19</a:t>
            </a:fld>
            <a:endParaRPr lang="en-US"/>
          </a:p>
        </p:txBody>
      </p:sp>
      <p:pic>
        <p:nvPicPr>
          <p:cNvPr id="8" name="Picture 7">
            <a:extLst>
              <a:ext uri="{FF2B5EF4-FFF2-40B4-BE49-F238E27FC236}">
                <a16:creationId xmlns:a16="http://schemas.microsoft.com/office/drawing/2014/main" id="{1452494D-E117-4689-8797-9866E3C789CE}"/>
              </a:ext>
            </a:extLst>
          </p:cNvPr>
          <p:cNvPicPr>
            <a:picLocks noChangeAspect="1"/>
          </p:cNvPicPr>
          <p:nvPr/>
        </p:nvPicPr>
        <p:blipFill>
          <a:blip r:embed="rId2"/>
          <a:stretch>
            <a:fillRect/>
          </a:stretch>
        </p:blipFill>
        <p:spPr>
          <a:xfrm>
            <a:off x="5884164" y="1860457"/>
            <a:ext cx="5956308" cy="4127350"/>
          </a:xfrm>
          <a:prstGeom prst="rect">
            <a:avLst/>
          </a:prstGeom>
        </p:spPr>
      </p:pic>
    </p:spTree>
    <p:extLst>
      <p:ext uri="{BB962C8B-B14F-4D97-AF65-F5344CB8AC3E}">
        <p14:creationId xmlns:p14="http://schemas.microsoft.com/office/powerpoint/2010/main" val="4232983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D0797-4EC7-4996-A689-A6F9BF118FCE}"/>
              </a:ext>
            </a:extLst>
          </p:cNvPr>
          <p:cNvSpPr>
            <a:spLocks noGrp="1"/>
          </p:cNvSpPr>
          <p:nvPr>
            <p:ph type="title"/>
          </p:nvPr>
        </p:nvSpPr>
        <p:spPr/>
        <p:txBody>
          <a:bodyPr/>
          <a:lstStyle/>
          <a:p>
            <a:r>
              <a:rPr lang="en-US" dirty="0"/>
              <a:t>Range of Motion (ROM)	</a:t>
            </a:r>
          </a:p>
        </p:txBody>
      </p:sp>
      <p:sp>
        <p:nvSpPr>
          <p:cNvPr id="3" name="Content Placeholder 2">
            <a:extLst>
              <a:ext uri="{FF2B5EF4-FFF2-40B4-BE49-F238E27FC236}">
                <a16:creationId xmlns:a16="http://schemas.microsoft.com/office/drawing/2014/main" id="{5B45DB63-F7B7-4828-BDAF-AEFD6D345BC4}"/>
              </a:ext>
            </a:extLst>
          </p:cNvPr>
          <p:cNvSpPr>
            <a:spLocks noGrp="1"/>
          </p:cNvSpPr>
          <p:nvPr>
            <p:ph idx="1"/>
          </p:nvPr>
        </p:nvSpPr>
        <p:spPr>
          <a:xfrm>
            <a:off x="1024128" y="1936376"/>
            <a:ext cx="5344399" cy="4700730"/>
          </a:xfrm>
        </p:spPr>
        <p:txBody>
          <a:bodyPr>
            <a:normAutofit/>
          </a:bodyPr>
          <a:lstStyle/>
          <a:p>
            <a:pPr>
              <a:buFont typeface="Arial" panose="020B0604020202020204" pitchFamily="34" charset="0"/>
              <a:buChar char="•"/>
            </a:pPr>
            <a:r>
              <a:rPr lang="en-US" dirty="0"/>
              <a:t> The 6-degrees of freedom motion simulator (6DOF) allows us to quantify total range of motion (ROM) in the 6 directions</a:t>
            </a:r>
          </a:p>
          <a:p>
            <a:pPr lvl="2">
              <a:buFont typeface="Arial" panose="020B0604020202020204" pitchFamily="34" charset="0"/>
              <a:buChar char="•"/>
            </a:pPr>
            <a:r>
              <a:rPr lang="en-US" sz="1600" dirty="0"/>
              <a:t>Flexion-Extension (FE)</a:t>
            </a:r>
          </a:p>
          <a:p>
            <a:pPr lvl="2">
              <a:buFont typeface="Arial" panose="020B0604020202020204" pitchFamily="34" charset="0"/>
              <a:buChar char="•"/>
            </a:pPr>
            <a:r>
              <a:rPr lang="en-US" sz="1600" dirty="0"/>
              <a:t>Lateral Bending (LB)</a:t>
            </a:r>
          </a:p>
          <a:p>
            <a:pPr lvl="2">
              <a:buFont typeface="Arial" panose="020B0604020202020204" pitchFamily="34" charset="0"/>
              <a:buChar char="•"/>
            </a:pPr>
            <a:r>
              <a:rPr lang="en-US" sz="1600" dirty="0"/>
              <a:t>Axial Rotation (AR)</a:t>
            </a:r>
            <a:endParaRPr lang="en-US" dirty="0"/>
          </a:p>
          <a:p>
            <a:pPr>
              <a:buFont typeface="Arial" panose="020B0604020202020204" pitchFamily="34" charset="0"/>
              <a:buChar char="•"/>
            </a:pPr>
            <a:r>
              <a:rPr lang="en-US" dirty="0"/>
              <a:t> Tells us how much spinal segments move during applied bending</a:t>
            </a:r>
          </a:p>
          <a:p>
            <a:pPr>
              <a:buFont typeface="Arial" panose="020B0604020202020204" pitchFamily="34" charset="0"/>
              <a:buChar char="•"/>
            </a:pPr>
            <a:r>
              <a:rPr lang="en-US" dirty="0"/>
              <a:t>Load cell cranial to the specimen measures applied torque in the direction of bending</a:t>
            </a:r>
          </a:p>
          <a:p>
            <a:pPr>
              <a:buFont typeface="Arial" panose="020B0604020202020204" pitchFamily="34" charset="0"/>
              <a:buChar char="•"/>
            </a:pPr>
            <a:r>
              <a:rPr lang="en-US" dirty="0"/>
              <a:t>Pneumatics ensure weightlessness of the specimen to achieve pure bending moments</a:t>
            </a:r>
          </a:p>
          <a:p>
            <a:pPr lvl="1">
              <a:buFont typeface="Arial" panose="020B0604020202020204" pitchFamily="34" charset="0"/>
              <a:buChar char="•"/>
            </a:pPr>
            <a:r>
              <a:rPr lang="en-US" dirty="0"/>
              <a:t>i.e. equal torque at every level of the spine  </a:t>
            </a:r>
          </a:p>
          <a:p>
            <a:pPr marL="128016" lvl="1" indent="0">
              <a:buNone/>
            </a:pPr>
            <a:endParaRPr lang="en-US" dirty="0"/>
          </a:p>
        </p:txBody>
      </p:sp>
      <p:sp>
        <p:nvSpPr>
          <p:cNvPr id="4" name="Slide Number Placeholder 3">
            <a:extLst>
              <a:ext uri="{FF2B5EF4-FFF2-40B4-BE49-F238E27FC236}">
                <a16:creationId xmlns:a16="http://schemas.microsoft.com/office/drawing/2014/main" id="{E650D49C-95F0-4E90-A433-38F89CEE6298}"/>
              </a:ext>
            </a:extLst>
          </p:cNvPr>
          <p:cNvSpPr>
            <a:spLocks noGrp="1"/>
          </p:cNvSpPr>
          <p:nvPr>
            <p:ph type="sldNum" sz="quarter" idx="12"/>
          </p:nvPr>
        </p:nvSpPr>
        <p:spPr/>
        <p:txBody>
          <a:bodyPr/>
          <a:lstStyle/>
          <a:p>
            <a:fld id="{A9E15FFD-9433-4A06-B654-BA5177A6615A}" type="slidenum">
              <a:rPr lang="en-US" smtClean="0"/>
              <a:t>2</a:t>
            </a:fld>
            <a:endParaRPr lang="en-US"/>
          </a:p>
        </p:txBody>
      </p:sp>
      <p:grpSp>
        <p:nvGrpSpPr>
          <p:cNvPr id="22" name="Group 21">
            <a:extLst>
              <a:ext uri="{FF2B5EF4-FFF2-40B4-BE49-F238E27FC236}">
                <a16:creationId xmlns:a16="http://schemas.microsoft.com/office/drawing/2014/main" id="{3EECD016-B957-4591-B601-5AEC3540CA2E}"/>
              </a:ext>
            </a:extLst>
          </p:cNvPr>
          <p:cNvGrpSpPr/>
          <p:nvPr/>
        </p:nvGrpSpPr>
        <p:grpSpPr>
          <a:xfrm>
            <a:off x="7314168" y="655888"/>
            <a:ext cx="4078130" cy="5616896"/>
            <a:chOff x="2482823" y="1241104"/>
            <a:chExt cx="4078130" cy="5616896"/>
          </a:xfrm>
        </p:grpSpPr>
        <p:pic>
          <p:nvPicPr>
            <p:cNvPr id="23" name="Picture 22">
              <a:extLst>
                <a:ext uri="{FF2B5EF4-FFF2-40B4-BE49-F238E27FC236}">
                  <a16:creationId xmlns:a16="http://schemas.microsoft.com/office/drawing/2014/main" id="{F5FCBA47-8C2D-4781-80FF-A65A52BE1C0D}"/>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p:blipFill>
          <p:spPr>
            <a:xfrm rot="16200000">
              <a:off x="1713440" y="2010487"/>
              <a:ext cx="5616896" cy="4078130"/>
            </a:xfrm>
            <a:prstGeom prst="rect">
              <a:avLst/>
            </a:prstGeom>
          </p:spPr>
        </p:pic>
        <p:cxnSp>
          <p:nvCxnSpPr>
            <p:cNvPr id="24" name="Straight Arrow Connector 23">
              <a:extLst>
                <a:ext uri="{FF2B5EF4-FFF2-40B4-BE49-F238E27FC236}">
                  <a16:creationId xmlns:a16="http://schemas.microsoft.com/office/drawing/2014/main" id="{CFEB13DD-7899-42C7-BF8E-C5AE1088A2D0}"/>
                </a:ext>
              </a:extLst>
            </p:cNvPr>
            <p:cNvCxnSpPr/>
            <p:nvPr/>
          </p:nvCxnSpPr>
          <p:spPr>
            <a:xfrm flipH="1" flipV="1">
              <a:off x="2482823" y="2834637"/>
              <a:ext cx="3177202" cy="489640"/>
            </a:xfrm>
            <a:prstGeom prst="straightConnector1">
              <a:avLst/>
            </a:prstGeom>
            <a:ln w="57150">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607F2718-C95E-436F-B9BF-01341DB21320}"/>
                </a:ext>
              </a:extLst>
            </p:cNvPr>
            <p:cNvSpPr txBox="1"/>
            <p:nvPr/>
          </p:nvSpPr>
          <p:spPr>
            <a:xfrm>
              <a:off x="5133376" y="2897364"/>
              <a:ext cx="1371600" cy="276999"/>
            </a:xfrm>
            <a:prstGeom prst="rect">
              <a:avLst/>
            </a:prstGeom>
            <a:solidFill>
              <a:schemeClr val="accent5">
                <a:lumMod val="20000"/>
                <a:lumOff val="80000"/>
                <a:alpha val="75000"/>
              </a:schemeClr>
            </a:solidFill>
            <a:ln>
              <a:noFill/>
            </a:ln>
          </p:spPr>
          <p:txBody>
            <a:bodyPr wrap="square" rtlCol="0">
              <a:spAutoFit/>
            </a:bodyPr>
            <a:lstStyle/>
            <a:p>
              <a:pPr algn="ctr"/>
              <a:r>
                <a:rPr lang="en-US" sz="1200" b="1" dirty="0">
                  <a:latin typeface="Helvetica" charset="0"/>
                  <a:ea typeface="Helvetica" charset="0"/>
                  <a:cs typeface="Helvetica" charset="0"/>
                </a:rPr>
                <a:t>ML Translation</a:t>
              </a:r>
            </a:p>
          </p:txBody>
        </p:sp>
        <p:cxnSp>
          <p:nvCxnSpPr>
            <p:cNvPr id="26" name="Straight Arrow Connector 25">
              <a:extLst>
                <a:ext uri="{FF2B5EF4-FFF2-40B4-BE49-F238E27FC236}">
                  <a16:creationId xmlns:a16="http://schemas.microsoft.com/office/drawing/2014/main" id="{916A20B4-A9FB-4C06-BE87-E4C63AB0AAE4}"/>
                </a:ext>
              </a:extLst>
            </p:cNvPr>
            <p:cNvCxnSpPr/>
            <p:nvPr/>
          </p:nvCxnSpPr>
          <p:spPr>
            <a:xfrm flipH="1">
              <a:off x="2673634" y="1393444"/>
              <a:ext cx="2858058" cy="1288852"/>
            </a:xfrm>
            <a:prstGeom prst="straightConnector1">
              <a:avLst/>
            </a:prstGeom>
            <a:ln w="57150">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6DADA32C-4FB4-4CF0-80E6-0B8BC6B5C09F}"/>
                </a:ext>
              </a:extLst>
            </p:cNvPr>
            <p:cNvSpPr txBox="1"/>
            <p:nvPr/>
          </p:nvSpPr>
          <p:spPr>
            <a:xfrm>
              <a:off x="4974225" y="1706683"/>
              <a:ext cx="1371600" cy="276999"/>
            </a:xfrm>
            <a:prstGeom prst="rect">
              <a:avLst/>
            </a:prstGeom>
            <a:solidFill>
              <a:schemeClr val="accent5">
                <a:lumMod val="20000"/>
                <a:lumOff val="80000"/>
                <a:alpha val="75000"/>
              </a:schemeClr>
            </a:solidFill>
            <a:ln>
              <a:noFill/>
            </a:ln>
          </p:spPr>
          <p:txBody>
            <a:bodyPr wrap="square" rtlCol="0">
              <a:spAutoFit/>
            </a:bodyPr>
            <a:lstStyle/>
            <a:p>
              <a:pPr algn="ctr"/>
              <a:r>
                <a:rPr lang="en-US" sz="1200" b="1" dirty="0">
                  <a:latin typeface="Helvetica" charset="0"/>
                  <a:ea typeface="Helvetica" charset="0"/>
                  <a:cs typeface="Helvetica" charset="0"/>
                </a:rPr>
                <a:t>AP Translation</a:t>
              </a:r>
            </a:p>
          </p:txBody>
        </p:sp>
        <p:sp>
          <p:nvSpPr>
            <p:cNvPr id="28" name="TextBox 27">
              <a:extLst>
                <a:ext uri="{FF2B5EF4-FFF2-40B4-BE49-F238E27FC236}">
                  <a16:creationId xmlns:a16="http://schemas.microsoft.com/office/drawing/2014/main" id="{BBB71FD9-08FE-4752-A9A6-2F20CAE90F05}"/>
                </a:ext>
              </a:extLst>
            </p:cNvPr>
            <p:cNvSpPr txBox="1"/>
            <p:nvPr/>
          </p:nvSpPr>
          <p:spPr>
            <a:xfrm>
              <a:off x="2838237" y="1355672"/>
              <a:ext cx="1371600" cy="276999"/>
            </a:xfrm>
            <a:prstGeom prst="rect">
              <a:avLst/>
            </a:prstGeom>
            <a:solidFill>
              <a:schemeClr val="accent5">
                <a:lumMod val="20000"/>
                <a:lumOff val="80000"/>
                <a:alpha val="75000"/>
              </a:schemeClr>
            </a:solidFill>
            <a:ln>
              <a:noFill/>
            </a:ln>
          </p:spPr>
          <p:txBody>
            <a:bodyPr wrap="square" rtlCol="0">
              <a:spAutoFit/>
            </a:bodyPr>
            <a:lstStyle/>
            <a:p>
              <a:pPr algn="ctr"/>
              <a:r>
                <a:rPr lang="en-US" sz="1200" b="1" dirty="0">
                  <a:latin typeface="Helvetica" charset="0"/>
                  <a:ea typeface="Helvetica" charset="0"/>
                  <a:cs typeface="Helvetica" charset="0"/>
                </a:rPr>
                <a:t>CC translation</a:t>
              </a:r>
            </a:p>
          </p:txBody>
        </p:sp>
        <p:cxnSp>
          <p:nvCxnSpPr>
            <p:cNvPr id="29" name="Straight Arrow Connector 28">
              <a:extLst>
                <a:ext uri="{FF2B5EF4-FFF2-40B4-BE49-F238E27FC236}">
                  <a16:creationId xmlns:a16="http://schemas.microsoft.com/office/drawing/2014/main" id="{FF121C57-AAF3-41A1-995D-57ED942822D1}"/>
                </a:ext>
              </a:extLst>
            </p:cNvPr>
            <p:cNvCxnSpPr/>
            <p:nvPr/>
          </p:nvCxnSpPr>
          <p:spPr>
            <a:xfrm>
              <a:off x="4365135" y="1393444"/>
              <a:ext cx="35245" cy="2265980"/>
            </a:xfrm>
            <a:prstGeom prst="straightConnector1">
              <a:avLst/>
            </a:prstGeom>
            <a:ln w="57150">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908B31A4-D692-40BD-B17F-F10591CCB9E1}"/>
                </a:ext>
              </a:extLst>
            </p:cNvPr>
            <p:cNvSpPr txBox="1"/>
            <p:nvPr/>
          </p:nvSpPr>
          <p:spPr>
            <a:xfrm>
              <a:off x="4974225" y="4550219"/>
              <a:ext cx="1371600" cy="276999"/>
            </a:xfrm>
            <a:prstGeom prst="rect">
              <a:avLst/>
            </a:prstGeom>
            <a:solidFill>
              <a:schemeClr val="accent2">
                <a:lumMod val="20000"/>
                <a:lumOff val="80000"/>
                <a:alpha val="75000"/>
              </a:schemeClr>
            </a:solidFill>
            <a:ln>
              <a:noFill/>
            </a:ln>
          </p:spPr>
          <p:txBody>
            <a:bodyPr wrap="square" rtlCol="0">
              <a:spAutoFit/>
            </a:bodyPr>
            <a:lstStyle/>
            <a:p>
              <a:pPr algn="ctr"/>
              <a:r>
                <a:rPr lang="en-US" sz="1200" b="1" dirty="0">
                  <a:latin typeface="Helvetica" charset="0"/>
                  <a:ea typeface="Helvetica" charset="0"/>
                  <a:cs typeface="Helvetica" charset="0"/>
                </a:rPr>
                <a:t>Lateral Bending</a:t>
              </a:r>
            </a:p>
          </p:txBody>
        </p:sp>
        <p:sp>
          <p:nvSpPr>
            <p:cNvPr id="31" name="TextBox 30">
              <a:extLst>
                <a:ext uri="{FF2B5EF4-FFF2-40B4-BE49-F238E27FC236}">
                  <a16:creationId xmlns:a16="http://schemas.microsoft.com/office/drawing/2014/main" id="{E02497EB-CFAE-4C18-BEF2-F9DF6176DE53}"/>
                </a:ext>
              </a:extLst>
            </p:cNvPr>
            <p:cNvSpPr txBox="1"/>
            <p:nvPr/>
          </p:nvSpPr>
          <p:spPr>
            <a:xfrm>
              <a:off x="2775401" y="3577430"/>
              <a:ext cx="1371600" cy="276999"/>
            </a:xfrm>
            <a:prstGeom prst="rect">
              <a:avLst/>
            </a:prstGeom>
            <a:solidFill>
              <a:srgbClr val="FFC000">
                <a:alpha val="40000"/>
              </a:srgbClr>
            </a:solidFill>
            <a:ln>
              <a:noFill/>
            </a:ln>
          </p:spPr>
          <p:txBody>
            <a:bodyPr wrap="square" rtlCol="0">
              <a:spAutoFit/>
            </a:bodyPr>
            <a:lstStyle/>
            <a:p>
              <a:pPr algn="ctr"/>
              <a:r>
                <a:rPr lang="en-US" sz="1200" b="1" dirty="0">
                  <a:latin typeface="Helvetica" charset="0"/>
                  <a:ea typeface="Helvetica" charset="0"/>
                  <a:cs typeface="Helvetica" charset="0"/>
                </a:rPr>
                <a:t>Axial Rotation</a:t>
              </a:r>
            </a:p>
          </p:txBody>
        </p:sp>
        <p:sp>
          <p:nvSpPr>
            <p:cNvPr id="32" name="TextBox 31">
              <a:extLst>
                <a:ext uri="{FF2B5EF4-FFF2-40B4-BE49-F238E27FC236}">
                  <a16:creationId xmlns:a16="http://schemas.microsoft.com/office/drawing/2014/main" id="{42F09F55-F08A-42AE-97B5-266DCC9685EF}"/>
                </a:ext>
              </a:extLst>
            </p:cNvPr>
            <p:cNvSpPr txBox="1"/>
            <p:nvPr/>
          </p:nvSpPr>
          <p:spPr>
            <a:xfrm>
              <a:off x="2594753" y="4601403"/>
              <a:ext cx="1371600" cy="457200"/>
            </a:xfrm>
            <a:prstGeom prst="rect">
              <a:avLst/>
            </a:prstGeom>
            <a:solidFill>
              <a:srgbClr val="FF0000">
                <a:alpha val="46000"/>
              </a:srgbClr>
            </a:solidFill>
            <a:ln>
              <a:noFill/>
            </a:ln>
          </p:spPr>
          <p:txBody>
            <a:bodyPr wrap="square" rtlCol="0">
              <a:spAutoFit/>
            </a:bodyPr>
            <a:lstStyle/>
            <a:p>
              <a:pPr algn="ctr"/>
              <a:r>
                <a:rPr lang="en-US" sz="1200" b="1" dirty="0">
                  <a:latin typeface="Helvetica" charset="0"/>
                  <a:ea typeface="Helvetica" charset="0"/>
                  <a:cs typeface="Helvetica" charset="0"/>
                </a:rPr>
                <a:t>Flexion Extension</a:t>
              </a:r>
            </a:p>
          </p:txBody>
        </p:sp>
        <p:sp>
          <p:nvSpPr>
            <p:cNvPr id="33" name="Arc 32">
              <a:extLst>
                <a:ext uri="{FF2B5EF4-FFF2-40B4-BE49-F238E27FC236}">
                  <a16:creationId xmlns:a16="http://schemas.microsoft.com/office/drawing/2014/main" id="{78B68C1E-2B3F-4772-990C-8352E945076C}"/>
                </a:ext>
              </a:extLst>
            </p:cNvPr>
            <p:cNvSpPr/>
            <p:nvPr/>
          </p:nvSpPr>
          <p:spPr>
            <a:xfrm rot="17810644">
              <a:off x="4820053" y="4043325"/>
              <a:ext cx="447564" cy="519907"/>
            </a:xfrm>
            <a:prstGeom prst="arc">
              <a:avLst>
                <a:gd name="adj1" fmla="val 10595924"/>
                <a:gd name="adj2" fmla="val 21517949"/>
              </a:avLst>
            </a:prstGeom>
            <a:ln w="38100">
              <a:solidFill>
                <a:srgbClr val="0070C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34" name="Straight Arrow Connector 33">
              <a:extLst>
                <a:ext uri="{FF2B5EF4-FFF2-40B4-BE49-F238E27FC236}">
                  <a16:creationId xmlns:a16="http://schemas.microsoft.com/office/drawing/2014/main" id="{4060D8C7-934C-4746-B51F-9F24175F2C1C}"/>
                </a:ext>
              </a:extLst>
            </p:cNvPr>
            <p:cNvCxnSpPr/>
            <p:nvPr/>
          </p:nvCxnSpPr>
          <p:spPr>
            <a:xfrm>
              <a:off x="5121050" y="4092580"/>
              <a:ext cx="132724" cy="53969"/>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35" name="Arc 34">
              <a:extLst>
                <a:ext uri="{FF2B5EF4-FFF2-40B4-BE49-F238E27FC236}">
                  <a16:creationId xmlns:a16="http://schemas.microsoft.com/office/drawing/2014/main" id="{DB5B0A07-446E-4F74-8A4E-496052957E8B}"/>
                </a:ext>
              </a:extLst>
            </p:cNvPr>
            <p:cNvSpPr/>
            <p:nvPr/>
          </p:nvSpPr>
          <p:spPr>
            <a:xfrm rot="4717641">
              <a:off x="3692199" y="4011548"/>
              <a:ext cx="447564" cy="519907"/>
            </a:xfrm>
            <a:prstGeom prst="arc">
              <a:avLst>
                <a:gd name="adj1" fmla="val 10595924"/>
                <a:gd name="adj2" fmla="val 21517949"/>
              </a:avLst>
            </a:prstGeom>
            <a:ln w="38100">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36" name="Straight Arrow Connector 35">
              <a:extLst>
                <a:ext uri="{FF2B5EF4-FFF2-40B4-BE49-F238E27FC236}">
                  <a16:creationId xmlns:a16="http://schemas.microsoft.com/office/drawing/2014/main" id="{94AAF54D-8445-42BE-AB9D-53741ABB4F93}"/>
                </a:ext>
              </a:extLst>
            </p:cNvPr>
            <p:cNvCxnSpPr/>
            <p:nvPr/>
          </p:nvCxnSpPr>
          <p:spPr>
            <a:xfrm rot="8506997">
              <a:off x="3744316" y="4044266"/>
              <a:ext cx="132724" cy="53969"/>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7" name="Arc 36">
              <a:extLst>
                <a:ext uri="{FF2B5EF4-FFF2-40B4-BE49-F238E27FC236}">
                  <a16:creationId xmlns:a16="http://schemas.microsoft.com/office/drawing/2014/main" id="{1594B84C-6CB4-4C5E-9DE7-EB02075C367F}"/>
                </a:ext>
              </a:extLst>
            </p:cNvPr>
            <p:cNvSpPr/>
            <p:nvPr/>
          </p:nvSpPr>
          <p:spPr>
            <a:xfrm rot="15978839" flipH="1" flipV="1">
              <a:off x="4332727" y="3731032"/>
              <a:ext cx="93443" cy="422895"/>
            </a:xfrm>
            <a:prstGeom prst="arc">
              <a:avLst>
                <a:gd name="adj1" fmla="val 15753090"/>
                <a:gd name="adj2" fmla="val 5792850"/>
              </a:avLst>
            </a:prstGeom>
            <a:ln w="38100">
              <a:solidFill>
                <a:srgbClr val="FFC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38" name="Straight Arrow Connector 37">
              <a:extLst>
                <a:ext uri="{FF2B5EF4-FFF2-40B4-BE49-F238E27FC236}">
                  <a16:creationId xmlns:a16="http://schemas.microsoft.com/office/drawing/2014/main" id="{305298E5-E9B6-4085-8F07-6082B16D1B72}"/>
                </a:ext>
              </a:extLst>
            </p:cNvPr>
            <p:cNvCxnSpPr/>
            <p:nvPr/>
          </p:nvCxnSpPr>
          <p:spPr>
            <a:xfrm flipV="1">
              <a:off x="4184460" y="3882260"/>
              <a:ext cx="174325" cy="50791"/>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00853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D0797-4EC7-4996-A689-A6F9BF118FCE}"/>
              </a:ext>
            </a:extLst>
          </p:cNvPr>
          <p:cNvSpPr>
            <a:spLocks noGrp="1"/>
          </p:cNvSpPr>
          <p:nvPr>
            <p:ph type="title"/>
          </p:nvPr>
        </p:nvSpPr>
        <p:spPr/>
        <p:txBody>
          <a:bodyPr/>
          <a:lstStyle/>
          <a:p>
            <a:r>
              <a:rPr lang="en-US" dirty="0"/>
              <a:t>BEYOND ROM: Example</a:t>
            </a:r>
          </a:p>
        </p:txBody>
      </p:sp>
      <p:sp>
        <p:nvSpPr>
          <p:cNvPr id="3" name="Content Placeholder 2">
            <a:extLst>
              <a:ext uri="{FF2B5EF4-FFF2-40B4-BE49-F238E27FC236}">
                <a16:creationId xmlns:a16="http://schemas.microsoft.com/office/drawing/2014/main" id="{5B45DB63-F7B7-4828-BDAF-AEFD6D345BC4}"/>
              </a:ext>
            </a:extLst>
          </p:cNvPr>
          <p:cNvSpPr>
            <a:spLocks noGrp="1"/>
          </p:cNvSpPr>
          <p:nvPr>
            <p:ph idx="1"/>
          </p:nvPr>
        </p:nvSpPr>
        <p:spPr>
          <a:xfrm>
            <a:off x="1024129" y="1936376"/>
            <a:ext cx="4634393" cy="4534328"/>
          </a:xfrm>
        </p:spPr>
        <p:txBody>
          <a:bodyPr>
            <a:noAutofit/>
          </a:bodyPr>
          <a:lstStyle/>
          <a:p>
            <a:pPr>
              <a:buFont typeface="Arial" panose="020B0604020202020204" pitchFamily="34" charset="0"/>
              <a:buChar char="•"/>
            </a:pPr>
            <a:r>
              <a:rPr lang="en-US" sz="2400" dirty="0"/>
              <a:t> This is data from a T12-L1 specimen </a:t>
            </a:r>
            <a:endParaRPr lang="en-US" sz="1200" dirty="0"/>
          </a:p>
          <a:p>
            <a:pPr>
              <a:buFont typeface="Arial" panose="020B0604020202020204" pitchFamily="34" charset="0"/>
              <a:buChar char="•"/>
            </a:pPr>
            <a:r>
              <a:rPr lang="en-US" dirty="0"/>
              <a:t> There is similar ROM, but clearly, these curves are different</a:t>
            </a:r>
          </a:p>
          <a:p>
            <a:pPr>
              <a:buFont typeface="Arial" panose="020B0604020202020204" pitchFamily="34" charset="0"/>
              <a:buChar char="•"/>
            </a:pPr>
            <a:r>
              <a:rPr lang="en-US" sz="2400" dirty="0">
                <a:solidFill>
                  <a:srgbClr val="FF0000"/>
                </a:solidFill>
              </a:rPr>
              <a:t> Can we still say motion is the same?</a:t>
            </a:r>
            <a:endParaRPr lang="en-US" dirty="0">
              <a:solidFill>
                <a:srgbClr val="FF0000"/>
              </a:solidFill>
            </a:endParaRPr>
          </a:p>
          <a:p>
            <a:pPr marL="128016" lvl="1" indent="0">
              <a:buNone/>
            </a:pPr>
            <a:endParaRPr lang="en-US" sz="2000" dirty="0"/>
          </a:p>
        </p:txBody>
      </p:sp>
      <p:sp>
        <p:nvSpPr>
          <p:cNvPr id="4" name="Slide Number Placeholder 3">
            <a:extLst>
              <a:ext uri="{FF2B5EF4-FFF2-40B4-BE49-F238E27FC236}">
                <a16:creationId xmlns:a16="http://schemas.microsoft.com/office/drawing/2014/main" id="{E650D49C-95F0-4E90-A433-38F89CEE6298}"/>
              </a:ext>
            </a:extLst>
          </p:cNvPr>
          <p:cNvSpPr>
            <a:spLocks noGrp="1"/>
          </p:cNvSpPr>
          <p:nvPr>
            <p:ph type="sldNum" sz="quarter" idx="12"/>
          </p:nvPr>
        </p:nvSpPr>
        <p:spPr/>
        <p:txBody>
          <a:bodyPr/>
          <a:lstStyle/>
          <a:p>
            <a:fld id="{A9E15FFD-9433-4A06-B654-BA5177A6615A}" type="slidenum">
              <a:rPr lang="en-US" smtClean="0"/>
              <a:t>20</a:t>
            </a:fld>
            <a:endParaRPr lang="en-US" dirty="0"/>
          </a:p>
        </p:txBody>
      </p:sp>
      <p:pic>
        <p:nvPicPr>
          <p:cNvPr id="7" name="Picture 6">
            <a:extLst>
              <a:ext uri="{FF2B5EF4-FFF2-40B4-BE49-F238E27FC236}">
                <a16:creationId xmlns:a16="http://schemas.microsoft.com/office/drawing/2014/main" id="{761D5BDC-27FD-453A-A1B6-0F028CAEE10C}"/>
              </a:ext>
            </a:extLst>
          </p:cNvPr>
          <p:cNvPicPr>
            <a:picLocks noChangeAspect="1"/>
          </p:cNvPicPr>
          <p:nvPr/>
        </p:nvPicPr>
        <p:blipFill>
          <a:blip r:embed="rId2"/>
          <a:stretch>
            <a:fillRect/>
          </a:stretch>
        </p:blipFill>
        <p:spPr>
          <a:xfrm>
            <a:off x="5884164" y="1860457"/>
            <a:ext cx="5956308" cy="4127350"/>
          </a:xfrm>
          <a:prstGeom prst="rect">
            <a:avLst/>
          </a:prstGeom>
        </p:spPr>
      </p:pic>
      <p:pic>
        <p:nvPicPr>
          <p:cNvPr id="6" name="Picture 5">
            <a:extLst>
              <a:ext uri="{FF2B5EF4-FFF2-40B4-BE49-F238E27FC236}">
                <a16:creationId xmlns:a16="http://schemas.microsoft.com/office/drawing/2014/main" id="{814BADC8-D9B6-4E33-B1A0-F4FD51766514}"/>
              </a:ext>
            </a:extLst>
          </p:cNvPr>
          <p:cNvPicPr>
            <a:picLocks noChangeAspect="1"/>
          </p:cNvPicPr>
          <p:nvPr/>
        </p:nvPicPr>
        <p:blipFill>
          <a:blip r:embed="rId3"/>
          <a:stretch>
            <a:fillRect/>
          </a:stretch>
        </p:blipFill>
        <p:spPr>
          <a:xfrm>
            <a:off x="2208014" y="4203540"/>
            <a:ext cx="2266622" cy="2266622"/>
          </a:xfrm>
          <a:prstGeom prst="rect">
            <a:avLst/>
          </a:prstGeom>
        </p:spPr>
      </p:pic>
    </p:spTree>
    <p:extLst>
      <p:ext uri="{BB962C8B-B14F-4D97-AF65-F5344CB8AC3E}">
        <p14:creationId xmlns:p14="http://schemas.microsoft.com/office/powerpoint/2010/main" val="1105579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E1DC8F-5447-402D-A459-74CAA7158EA1}"/>
              </a:ext>
            </a:extLst>
          </p:cNvPr>
          <p:cNvPicPr>
            <a:picLocks noChangeAspect="1"/>
          </p:cNvPicPr>
          <p:nvPr/>
        </p:nvPicPr>
        <p:blipFill>
          <a:blip r:embed="rId2"/>
          <a:stretch>
            <a:fillRect/>
          </a:stretch>
        </p:blipFill>
        <p:spPr>
          <a:xfrm>
            <a:off x="5884164" y="1860457"/>
            <a:ext cx="5956308" cy="4127350"/>
          </a:xfrm>
          <a:prstGeom prst="rect">
            <a:avLst/>
          </a:prstGeom>
        </p:spPr>
      </p:pic>
      <p:sp>
        <p:nvSpPr>
          <p:cNvPr id="2" name="Title 1">
            <a:extLst>
              <a:ext uri="{FF2B5EF4-FFF2-40B4-BE49-F238E27FC236}">
                <a16:creationId xmlns:a16="http://schemas.microsoft.com/office/drawing/2014/main" id="{B77D0797-4EC7-4996-A689-A6F9BF118FCE}"/>
              </a:ext>
            </a:extLst>
          </p:cNvPr>
          <p:cNvSpPr>
            <a:spLocks noGrp="1"/>
          </p:cNvSpPr>
          <p:nvPr>
            <p:ph type="title"/>
          </p:nvPr>
        </p:nvSpPr>
        <p:spPr/>
        <p:txBody>
          <a:bodyPr/>
          <a:lstStyle/>
          <a:p>
            <a:r>
              <a:rPr lang="en-US" dirty="0"/>
              <a:t>BEYOND ROM: Example</a:t>
            </a:r>
          </a:p>
        </p:txBody>
      </p:sp>
      <p:sp>
        <p:nvSpPr>
          <p:cNvPr id="3" name="Content Placeholder 2">
            <a:extLst>
              <a:ext uri="{FF2B5EF4-FFF2-40B4-BE49-F238E27FC236}">
                <a16:creationId xmlns:a16="http://schemas.microsoft.com/office/drawing/2014/main" id="{5B45DB63-F7B7-4828-BDAF-AEFD6D345BC4}"/>
              </a:ext>
            </a:extLst>
          </p:cNvPr>
          <p:cNvSpPr>
            <a:spLocks noGrp="1"/>
          </p:cNvSpPr>
          <p:nvPr>
            <p:ph idx="1"/>
          </p:nvPr>
        </p:nvSpPr>
        <p:spPr>
          <a:xfrm>
            <a:off x="1024129" y="1936376"/>
            <a:ext cx="4634393" cy="4534328"/>
          </a:xfrm>
        </p:spPr>
        <p:txBody>
          <a:bodyPr>
            <a:noAutofit/>
          </a:bodyPr>
          <a:lstStyle/>
          <a:p>
            <a:pPr>
              <a:buFont typeface="Arial" panose="020B0604020202020204" pitchFamily="34" charset="0"/>
              <a:buChar char="•"/>
            </a:pPr>
            <a:r>
              <a:rPr lang="en-US" sz="2400" dirty="0"/>
              <a:t> This is data from a T12-L1 specimen </a:t>
            </a:r>
            <a:endParaRPr lang="en-US" sz="1200" dirty="0"/>
          </a:p>
          <a:p>
            <a:pPr>
              <a:buFont typeface="Arial" panose="020B0604020202020204" pitchFamily="34" charset="0"/>
              <a:buChar char="•"/>
            </a:pPr>
            <a:r>
              <a:rPr lang="en-US" dirty="0"/>
              <a:t> There is similar ROM, but clearly, these curves are different</a:t>
            </a:r>
          </a:p>
          <a:p>
            <a:pPr>
              <a:buFont typeface="Arial" panose="020B0604020202020204" pitchFamily="34" charset="0"/>
              <a:buChar char="•"/>
            </a:pPr>
            <a:r>
              <a:rPr lang="en-US" sz="2400" dirty="0">
                <a:solidFill>
                  <a:srgbClr val="FF0000"/>
                </a:solidFill>
              </a:rPr>
              <a:t> Can we still say motion is the same?</a:t>
            </a:r>
            <a:endParaRPr lang="en-US" sz="2000" dirty="0">
              <a:solidFill>
                <a:srgbClr val="FF0000"/>
              </a:solidFill>
            </a:endParaRPr>
          </a:p>
          <a:p>
            <a:pPr lvl="1">
              <a:buFont typeface="Arial" panose="020B0604020202020204" pitchFamily="34" charset="0"/>
              <a:buChar char="•"/>
            </a:pPr>
            <a:r>
              <a:rPr lang="en-US" dirty="0">
                <a:solidFill>
                  <a:srgbClr val="FF0000"/>
                </a:solidFill>
              </a:rPr>
              <a:t>With hysteresis curve analysis we know:</a:t>
            </a:r>
          </a:p>
          <a:p>
            <a:pPr lvl="2">
              <a:buFont typeface="Arial" panose="020B0604020202020204" pitchFamily="34" charset="0"/>
              <a:buChar char="•"/>
            </a:pPr>
            <a:r>
              <a:rPr lang="en-US" sz="1600" u="sng" dirty="0">
                <a:solidFill>
                  <a:srgbClr val="FF0000"/>
                </a:solidFill>
              </a:rPr>
              <a:t>NZ increased</a:t>
            </a:r>
            <a:r>
              <a:rPr lang="en-US" sz="1600" dirty="0">
                <a:solidFill>
                  <a:srgbClr val="FF0000"/>
                </a:solidFill>
              </a:rPr>
              <a:t> </a:t>
            </a:r>
            <a:r>
              <a:rPr lang="en-US" sz="1600" dirty="0">
                <a:solidFill>
                  <a:srgbClr val="FF0000"/>
                </a:solidFill>
                <a:sym typeface="Wingdings" panose="05000000000000000000" pitchFamily="2" charset="2"/>
              </a:rPr>
              <a:t> MORE instability</a:t>
            </a:r>
          </a:p>
        </p:txBody>
      </p:sp>
      <p:sp>
        <p:nvSpPr>
          <p:cNvPr id="4" name="Slide Number Placeholder 3">
            <a:extLst>
              <a:ext uri="{FF2B5EF4-FFF2-40B4-BE49-F238E27FC236}">
                <a16:creationId xmlns:a16="http://schemas.microsoft.com/office/drawing/2014/main" id="{E650D49C-95F0-4E90-A433-38F89CEE6298}"/>
              </a:ext>
            </a:extLst>
          </p:cNvPr>
          <p:cNvSpPr>
            <a:spLocks noGrp="1"/>
          </p:cNvSpPr>
          <p:nvPr>
            <p:ph type="sldNum" sz="quarter" idx="12"/>
          </p:nvPr>
        </p:nvSpPr>
        <p:spPr/>
        <p:txBody>
          <a:bodyPr/>
          <a:lstStyle/>
          <a:p>
            <a:fld id="{A9E15FFD-9433-4A06-B654-BA5177A6615A}" type="slidenum">
              <a:rPr lang="en-US" smtClean="0"/>
              <a:t>21</a:t>
            </a:fld>
            <a:endParaRPr lang="en-US" dirty="0"/>
          </a:p>
        </p:txBody>
      </p:sp>
    </p:spTree>
    <p:extLst>
      <p:ext uri="{BB962C8B-B14F-4D97-AF65-F5344CB8AC3E}">
        <p14:creationId xmlns:p14="http://schemas.microsoft.com/office/powerpoint/2010/main" val="4251765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E1DC8F-5447-402D-A459-74CAA7158EA1}"/>
              </a:ext>
            </a:extLst>
          </p:cNvPr>
          <p:cNvPicPr>
            <a:picLocks noChangeAspect="1"/>
          </p:cNvPicPr>
          <p:nvPr/>
        </p:nvPicPr>
        <p:blipFill>
          <a:blip r:embed="rId2"/>
          <a:stretch>
            <a:fillRect/>
          </a:stretch>
        </p:blipFill>
        <p:spPr>
          <a:xfrm>
            <a:off x="5884164" y="1860457"/>
            <a:ext cx="5956308" cy="4127350"/>
          </a:xfrm>
          <a:prstGeom prst="rect">
            <a:avLst/>
          </a:prstGeom>
        </p:spPr>
      </p:pic>
      <p:sp>
        <p:nvSpPr>
          <p:cNvPr id="2" name="Title 1">
            <a:extLst>
              <a:ext uri="{FF2B5EF4-FFF2-40B4-BE49-F238E27FC236}">
                <a16:creationId xmlns:a16="http://schemas.microsoft.com/office/drawing/2014/main" id="{B77D0797-4EC7-4996-A689-A6F9BF118FCE}"/>
              </a:ext>
            </a:extLst>
          </p:cNvPr>
          <p:cNvSpPr>
            <a:spLocks noGrp="1"/>
          </p:cNvSpPr>
          <p:nvPr>
            <p:ph type="title"/>
          </p:nvPr>
        </p:nvSpPr>
        <p:spPr/>
        <p:txBody>
          <a:bodyPr/>
          <a:lstStyle/>
          <a:p>
            <a:r>
              <a:rPr lang="en-US" dirty="0"/>
              <a:t>BEYOND ROM: Example</a:t>
            </a:r>
          </a:p>
        </p:txBody>
      </p:sp>
      <p:sp>
        <p:nvSpPr>
          <p:cNvPr id="3" name="Content Placeholder 2">
            <a:extLst>
              <a:ext uri="{FF2B5EF4-FFF2-40B4-BE49-F238E27FC236}">
                <a16:creationId xmlns:a16="http://schemas.microsoft.com/office/drawing/2014/main" id="{5B45DB63-F7B7-4828-BDAF-AEFD6D345BC4}"/>
              </a:ext>
            </a:extLst>
          </p:cNvPr>
          <p:cNvSpPr>
            <a:spLocks noGrp="1"/>
          </p:cNvSpPr>
          <p:nvPr>
            <p:ph idx="1"/>
          </p:nvPr>
        </p:nvSpPr>
        <p:spPr>
          <a:xfrm>
            <a:off x="1024129" y="1936376"/>
            <a:ext cx="4634393" cy="4534328"/>
          </a:xfrm>
        </p:spPr>
        <p:txBody>
          <a:bodyPr>
            <a:noAutofit/>
          </a:bodyPr>
          <a:lstStyle/>
          <a:p>
            <a:pPr>
              <a:buFont typeface="Arial" panose="020B0604020202020204" pitchFamily="34" charset="0"/>
              <a:buChar char="•"/>
            </a:pPr>
            <a:r>
              <a:rPr lang="en-US" sz="2400" dirty="0"/>
              <a:t> This is data from a T12-L1 specimen </a:t>
            </a:r>
            <a:endParaRPr lang="en-US" sz="1200" dirty="0"/>
          </a:p>
          <a:p>
            <a:pPr>
              <a:buFont typeface="Arial" panose="020B0604020202020204" pitchFamily="34" charset="0"/>
              <a:buChar char="•"/>
            </a:pPr>
            <a:r>
              <a:rPr lang="en-US" dirty="0"/>
              <a:t> There is similar ROM, but clearly, these curves are different</a:t>
            </a:r>
          </a:p>
          <a:p>
            <a:pPr>
              <a:buFont typeface="Arial" panose="020B0604020202020204" pitchFamily="34" charset="0"/>
              <a:buChar char="•"/>
            </a:pPr>
            <a:r>
              <a:rPr lang="en-US" sz="2400" dirty="0">
                <a:solidFill>
                  <a:srgbClr val="FF0000"/>
                </a:solidFill>
              </a:rPr>
              <a:t> Can we still say motion is the same?</a:t>
            </a:r>
            <a:endParaRPr lang="en-US" sz="2000" dirty="0">
              <a:solidFill>
                <a:srgbClr val="FF0000"/>
              </a:solidFill>
            </a:endParaRPr>
          </a:p>
          <a:p>
            <a:pPr lvl="1">
              <a:buFont typeface="Arial" panose="020B0604020202020204" pitchFamily="34" charset="0"/>
              <a:buChar char="•"/>
            </a:pPr>
            <a:r>
              <a:rPr lang="en-US" dirty="0">
                <a:solidFill>
                  <a:srgbClr val="FF0000"/>
                </a:solidFill>
              </a:rPr>
              <a:t>With hysteresis curve analysis we know:</a:t>
            </a:r>
          </a:p>
          <a:p>
            <a:pPr lvl="2">
              <a:buFont typeface="Arial" panose="020B0604020202020204" pitchFamily="34" charset="0"/>
              <a:buChar char="•"/>
            </a:pPr>
            <a:r>
              <a:rPr lang="en-US" sz="1600" u="sng" dirty="0">
                <a:solidFill>
                  <a:srgbClr val="FF0000"/>
                </a:solidFill>
              </a:rPr>
              <a:t>NZ increased</a:t>
            </a:r>
            <a:r>
              <a:rPr lang="en-US" sz="1600" dirty="0">
                <a:solidFill>
                  <a:srgbClr val="FF0000"/>
                </a:solidFill>
              </a:rPr>
              <a:t> </a:t>
            </a:r>
            <a:r>
              <a:rPr lang="en-US" sz="1600" dirty="0">
                <a:solidFill>
                  <a:srgbClr val="FF0000"/>
                </a:solidFill>
                <a:sym typeface="Wingdings" panose="05000000000000000000" pitchFamily="2" charset="2"/>
              </a:rPr>
              <a:t> MORE instability</a:t>
            </a:r>
          </a:p>
          <a:p>
            <a:pPr lvl="2">
              <a:buFont typeface="Arial" panose="020B0604020202020204" pitchFamily="34" charset="0"/>
              <a:buChar char="•"/>
            </a:pPr>
            <a:r>
              <a:rPr lang="en-US" sz="1600" u="sng" dirty="0">
                <a:solidFill>
                  <a:srgbClr val="FF0000"/>
                </a:solidFill>
              </a:rPr>
              <a:t>EZS increased</a:t>
            </a:r>
            <a:r>
              <a:rPr lang="en-US" sz="1600" dirty="0">
                <a:solidFill>
                  <a:srgbClr val="FF0000"/>
                </a:solidFill>
              </a:rPr>
              <a:t> </a:t>
            </a:r>
            <a:r>
              <a:rPr lang="en-US" sz="1600" dirty="0">
                <a:solidFill>
                  <a:srgbClr val="FF0000"/>
                </a:solidFill>
                <a:sym typeface="Wingdings" panose="05000000000000000000" pitchFamily="2" charset="2"/>
              </a:rPr>
              <a:t> stiffer at extreme ROM, likely due to stretching of the disc and ligaments</a:t>
            </a:r>
            <a:endParaRPr lang="en-US" sz="1600" dirty="0">
              <a:solidFill>
                <a:srgbClr val="FF0000"/>
              </a:solidFill>
            </a:endParaRPr>
          </a:p>
        </p:txBody>
      </p:sp>
      <p:sp>
        <p:nvSpPr>
          <p:cNvPr id="4" name="Slide Number Placeholder 3">
            <a:extLst>
              <a:ext uri="{FF2B5EF4-FFF2-40B4-BE49-F238E27FC236}">
                <a16:creationId xmlns:a16="http://schemas.microsoft.com/office/drawing/2014/main" id="{E650D49C-95F0-4E90-A433-38F89CEE6298}"/>
              </a:ext>
            </a:extLst>
          </p:cNvPr>
          <p:cNvSpPr>
            <a:spLocks noGrp="1"/>
          </p:cNvSpPr>
          <p:nvPr>
            <p:ph type="sldNum" sz="quarter" idx="12"/>
          </p:nvPr>
        </p:nvSpPr>
        <p:spPr/>
        <p:txBody>
          <a:bodyPr/>
          <a:lstStyle/>
          <a:p>
            <a:fld id="{A9E15FFD-9433-4A06-B654-BA5177A6615A}" type="slidenum">
              <a:rPr lang="en-US" smtClean="0"/>
              <a:t>22</a:t>
            </a:fld>
            <a:endParaRPr lang="en-US" dirty="0"/>
          </a:p>
        </p:txBody>
      </p:sp>
    </p:spTree>
    <p:extLst>
      <p:ext uri="{BB962C8B-B14F-4D97-AF65-F5344CB8AC3E}">
        <p14:creationId xmlns:p14="http://schemas.microsoft.com/office/powerpoint/2010/main" val="34571012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E1DC8F-5447-402D-A459-74CAA7158EA1}"/>
              </a:ext>
            </a:extLst>
          </p:cNvPr>
          <p:cNvPicPr>
            <a:picLocks noChangeAspect="1"/>
          </p:cNvPicPr>
          <p:nvPr/>
        </p:nvPicPr>
        <p:blipFill>
          <a:blip r:embed="rId2"/>
          <a:stretch>
            <a:fillRect/>
          </a:stretch>
        </p:blipFill>
        <p:spPr>
          <a:xfrm>
            <a:off x="5884164" y="1860457"/>
            <a:ext cx="5956308" cy="4127350"/>
          </a:xfrm>
          <a:prstGeom prst="rect">
            <a:avLst/>
          </a:prstGeom>
        </p:spPr>
      </p:pic>
      <p:sp>
        <p:nvSpPr>
          <p:cNvPr id="2" name="Title 1">
            <a:extLst>
              <a:ext uri="{FF2B5EF4-FFF2-40B4-BE49-F238E27FC236}">
                <a16:creationId xmlns:a16="http://schemas.microsoft.com/office/drawing/2014/main" id="{B77D0797-4EC7-4996-A689-A6F9BF118FCE}"/>
              </a:ext>
            </a:extLst>
          </p:cNvPr>
          <p:cNvSpPr>
            <a:spLocks noGrp="1"/>
          </p:cNvSpPr>
          <p:nvPr>
            <p:ph type="title"/>
          </p:nvPr>
        </p:nvSpPr>
        <p:spPr/>
        <p:txBody>
          <a:bodyPr/>
          <a:lstStyle/>
          <a:p>
            <a:r>
              <a:rPr lang="en-US" dirty="0"/>
              <a:t>BEYOND ROM: Example</a:t>
            </a:r>
          </a:p>
        </p:txBody>
      </p:sp>
      <p:sp>
        <p:nvSpPr>
          <p:cNvPr id="3" name="Content Placeholder 2">
            <a:extLst>
              <a:ext uri="{FF2B5EF4-FFF2-40B4-BE49-F238E27FC236}">
                <a16:creationId xmlns:a16="http://schemas.microsoft.com/office/drawing/2014/main" id="{5B45DB63-F7B7-4828-BDAF-AEFD6D345BC4}"/>
              </a:ext>
            </a:extLst>
          </p:cNvPr>
          <p:cNvSpPr>
            <a:spLocks noGrp="1"/>
          </p:cNvSpPr>
          <p:nvPr>
            <p:ph idx="1"/>
          </p:nvPr>
        </p:nvSpPr>
        <p:spPr>
          <a:xfrm>
            <a:off x="1024129" y="1936376"/>
            <a:ext cx="4634393" cy="4534328"/>
          </a:xfrm>
        </p:spPr>
        <p:txBody>
          <a:bodyPr>
            <a:noAutofit/>
          </a:bodyPr>
          <a:lstStyle/>
          <a:p>
            <a:pPr>
              <a:buFont typeface="Arial" panose="020B0604020202020204" pitchFamily="34" charset="0"/>
              <a:buChar char="•"/>
            </a:pPr>
            <a:r>
              <a:rPr lang="en-US" sz="2400" dirty="0"/>
              <a:t> This is data from a T12-L1 specimen </a:t>
            </a:r>
            <a:endParaRPr lang="en-US" sz="1200" dirty="0"/>
          </a:p>
          <a:p>
            <a:pPr>
              <a:buFont typeface="Arial" panose="020B0604020202020204" pitchFamily="34" charset="0"/>
              <a:buChar char="•"/>
            </a:pPr>
            <a:r>
              <a:rPr lang="en-US" dirty="0"/>
              <a:t> There is similar ROM, but clearly, these curves are different</a:t>
            </a:r>
          </a:p>
          <a:p>
            <a:pPr>
              <a:buFont typeface="Arial" panose="020B0604020202020204" pitchFamily="34" charset="0"/>
              <a:buChar char="•"/>
            </a:pPr>
            <a:r>
              <a:rPr lang="en-US" sz="2400" dirty="0">
                <a:solidFill>
                  <a:srgbClr val="FF0000"/>
                </a:solidFill>
              </a:rPr>
              <a:t> Can we still say motion is the same?</a:t>
            </a:r>
            <a:endParaRPr lang="en-US" sz="2000" dirty="0">
              <a:solidFill>
                <a:srgbClr val="FF0000"/>
              </a:solidFill>
            </a:endParaRPr>
          </a:p>
          <a:p>
            <a:pPr lvl="1">
              <a:buFont typeface="Arial" panose="020B0604020202020204" pitchFamily="34" charset="0"/>
              <a:buChar char="•"/>
            </a:pPr>
            <a:r>
              <a:rPr lang="en-US" dirty="0">
                <a:solidFill>
                  <a:srgbClr val="FF0000"/>
                </a:solidFill>
              </a:rPr>
              <a:t>With hysteresis curve analysis we know:</a:t>
            </a:r>
          </a:p>
          <a:p>
            <a:pPr lvl="2">
              <a:buFont typeface="Arial" panose="020B0604020202020204" pitchFamily="34" charset="0"/>
              <a:buChar char="•"/>
            </a:pPr>
            <a:r>
              <a:rPr lang="en-US" sz="1600" u="sng" dirty="0">
                <a:solidFill>
                  <a:srgbClr val="FF0000"/>
                </a:solidFill>
              </a:rPr>
              <a:t>NZ increased</a:t>
            </a:r>
            <a:r>
              <a:rPr lang="en-US" sz="1600" dirty="0">
                <a:solidFill>
                  <a:srgbClr val="FF0000"/>
                </a:solidFill>
              </a:rPr>
              <a:t> </a:t>
            </a:r>
            <a:r>
              <a:rPr lang="en-US" sz="1600" dirty="0">
                <a:solidFill>
                  <a:srgbClr val="FF0000"/>
                </a:solidFill>
                <a:sym typeface="Wingdings" panose="05000000000000000000" pitchFamily="2" charset="2"/>
              </a:rPr>
              <a:t> MORE instability</a:t>
            </a:r>
          </a:p>
          <a:p>
            <a:pPr lvl="2">
              <a:buFont typeface="Arial" panose="020B0604020202020204" pitchFamily="34" charset="0"/>
              <a:buChar char="•"/>
            </a:pPr>
            <a:r>
              <a:rPr lang="en-US" sz="1600" u="sng" dirty="0">
                <a:solidFill>
                  <a:srgbClr val="FF0000"/>
                </a:solidFill>
              </a:rPr>
              <a:t>EZS increased</a:t>
            </a:r>
            <a:r>
              <a:rPr lang="en-US" sz="1600" dirty="0">
                <a:solidFill>
                  <a:srgbClr val="FF0000"/>
                </a:solidFill>
              </a:rPr>
              <a:t> </a:t>
            </a:r>
            <a:r>
              <a:rPr lang="en-US" sz="1600" dirty="0">
                <a:solidFill>
                  <a:srgbClr val="FF0000"/>
                </a:solidFill>
                <a:sym typeface="Wingdings" panose="05000000000000000000" pitchFamily="2" charset="2"/>
              </a:rPr>
              <a:t> stiffer at extreme ROM, likely due to stretching of the disc and ligaments</a:t>
            </a:r>
            <a:endParaRPr lang="en-US" sz="1600" dirty="0">
              <a:solidFill>
                <a:srgbClr val="FF0000"/>
              </a:solidFill>
            </a:endParaRPr>
          </a:p>
          <a:p>
            <a:pPr lvl="2">
              <a:buFont typeface="Arial" panose="020B0604020202020204" pitchFamily="34" charset="0"/>
              <a:buChar char="•"/>
            </a:pPr>
            <a:r>
              <a:rPr lang="en-US" sz="1600" u="sng" dirty="0">
                <a:solidFill>
                  <a:srgbClr val="FF0000"/>
                </a:solidFill>
                <a:sym typeface="Wingdings" panose="05000000000000000000" pitchFamily="2" charset="2"/>
              </a:rPr>
              <a:t>Energy dissipation increased</a:t>
            </a:r>
            <a:r>
              <a:rPr lang="en-US" sz="1600" dirty="0">
                <a:solidFill>
                  <a:srgbClr val="FF0000"/>
                </a:solidFill>
                <a:sym typeface="Wingdings" panose="05000000000000000000" pitchFamily="2" charset="2"/>
              </a:rPr>
              <a:t>  more load focused on the disc</a:t>
            </a:r>
          </a:p>
        </p:txBody>
      </p:sp>
      <p:sp>
        <p:nvSpPr>
          <p:cNvPr id="4" name="Slide Number Placeholder 3">
            <a:extLst>
              <a:ext uri="{FF2B5EF4-FFF2-40B4-BE49-F238E27FC236}">
                <a16:creationId xmlns:a16="http://schemas.microsoft.com/office/drawing/2014/main" id="{E650D49C-95F0-4E90-A433-38F89CEE6298}"/>
              </a:ext>
            </a:extLst>
          </p:cNvPr>
          <p:cNvSpPr>
            <a:spLocks noGrp="1"/>
          </p:cNvSpPr>
          <p:nvPr>
            <p:ph type="sldNum" sz="quarter" idx="12"/>
          </p:nvPr>
        </p:nvSpPr>
        <p:spPr/>
        <p:txBody>
          <a:bodyPr/>
          <a:lstStyle/>
          <a:p>
            <a:fld id="{A9E15FFD-9433-4A06-B654-BA5177A6615A}" type="slidenum">
              <a:rPr lang="en-US" smtClean="0"/>
              <a:t>23</a:t>
            </a:fld>
            <a:endParaRPr lang="en-US" dirty="0"/>
          </a:p>
        </p:txBody>
      </p:sp>
    </p:spTree>
    <p:extLst>
      <p:ext uri="{BB962C8B-B14F-4D97-AF65-F5344CB8AC3E}">
        <p14:creationId xmlns:p14="http://schemas.microsoft.com/office/powerpoint/2010/main" val="41102603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E1DC8F-5447-402D-A459-74CAA7158EA1}"/>
              </a:ext>
            </a:extLst>
          </p:cNvPr>
          <p:cNvPicPr>
            <a:picLocks noChangeAspect="1"/>
          </p:cNvPicPr>
          <p:nvPr/>
        </p:nvPicPr>
        <p:blipFill>
          <a:blip r:embed="rId2"/>
          <a:stretch>
            <a:fillRect/>
          </a:stretch>
        </p:blipFill>
        <p:spPr>
          <a:xfrm>
            <a:off x="5884164" y="1860457"/>
            <a:ext cx="5956308" cy="4127350"/>
          </a:xfrm>
          <a:prstGeom prst="rect">
            <a:avLst/>
          </a:prstGeom>
        </p:spPr>
      </p:pic>
      <p:sp>
        <p:nvSpPr>
          <p:cNvPr id="2" name="Title 1">
            <a:extLst>
              <a:ext uri="{FF2B5EF4-FFF2-40B4-BE49-F238E27FC236}">
                <a16:creationId xmlns:a16="http://schemas.microsoft.com/office/drawing/2014/main" id="{B77D0797-4EC7-4996-A689-A6F9BF118FCE}"/>
              </a:ext>
            </a:extLst>
          </p:cNvPr>
          <p:cNvSpPr>
            <a:spLocks noGrp="1"/>
          </p:cNvSpPr>
          <p:nvPr>
            <p:ph type="title"/>
          </p:nvPr>
        </p:nvSpPr>
        <p:spPr/>
        <p:txBody>
          <a:bodyPr/>
          <a:lstStyle/>
          <a:p>
            <a:r>
              <a:rPr lang="en-US" dirty="0"/>
              <a:t>BEYOND ROM: Example</a:t>
            </a:r>
          </a:p>
        </p:txBody>
      </p:sp>
      <p:sp>
        <p:nvSpPr>
          <p:cNvPr id="3" name="Content Placeholder 2">
            <a:extLst>
              <a:ext uri="{FF2B5EF4-FFF2-40B4-BE49-F238E27FC236}">
                <a16:creationId xmlns:a16="http://schemas.microsoft.com/office/drawing/2014/main" id="{5B45DB63-F7B7-4828-BDAF-AEFD6D345BC4}"/>
              </a:ext>
            </a:extLst>
          </p:cNvPr>
          <p:cNvSpPr>
            <a:spLocks noGrp="1"/>
          </p:cNvSpPr>
          <p:nvPr>
            <p:ph idx="1"/>
          </p:nvPr>
        </p:nvSpPr>
        <p:spPr>
          <a:xfrm>
            <a:off x="1024129" y="1936376"/>
            <a:ext cx="4634393" cy="4534328"/>
          </a:xfrm>
        </p:spPr>
        <p:txBody>
          <a:bodyPr>
            <a:noAutofit/>
          </a:bodyPr>
          <a:lstStyle/>
          <a:p>
            <a:pPr>
              <a:buFont typeface="Arial" panose="020B0604020202020204" pitchFamily="34" charset="0"/>
              <a:buChar char="•"/>
            </a:pPr>
            <a:r>
              <a:rPr lang="en-US" sz="2400" dirty="0"/>
              <a:t> This is data from a T12-L1 specimen </a:t>
            </a:r>
            <a:endParaRPr lang="en-US" sz="1200" dirty="0"/>
          </a:p>
          <a:p>
            <a:pPr>
              <a:buFont typeface="Arial" panose="020B0604020202020204" pitchFamily="34" charset="0"/>
              <a:buChar char="•"/>
            </a:pPr>
            <a:r>
              <a:rPr lang="en-US" dirty="0"/>
              <a:t> There is similar ROM, but clearly, these curves are different</a:t>
            </a:r>
          </a:p>
          <a:p>
            <a:pPr>
              <a:buFont typeface="Arial" panose="020B0604020202020204" pitchFamily="34" charset="0"/>
              <a:buChar char="•"/>
            </a:pPr>
            <a:r>
              <a:rPr lang="en-US" sz="2400" dirty="0">
                <a:solidFill>
                  <a:srgbClr val="FF0000"/>
                </a:solidFill>
              </a:rPr>
              <a:t> Can we still say motion is the same?</a:t>
            </a:r>
            <a:endParaRPr lang="en-US" sz="2000" dirty="0">
              <a:solidFill>
                <a:srgbClr val="FF0000"/>
              </a:solidFill>
            </a:endParaRPr>
          </a:p>
          <a:p>
            <a:pPr lvl="1">
              <a:buFont typeface="Arial" panose="020B0604020202020204" pitchFamily="34" charset="0"/>
              <a:buChar char="•"/>
            </a:pPr>
            <a:r>
              <a:rPr lang="en-US" dirty="0">
                <a:solidFill>
                  <a:srgbClr val="FF0000"/>
                </a:solidFill>
              </a:rPr>
              <a:t>With hysteresis curve analysis we know:</a:t>
            </a:r>
          </a:p>
          <a:p>
            <a:pPr lvl="2">
              <a:buFont typeface="Arial" panose="020B0604020202020204" pitchFamily="34" charset="0"/>
              <a:buChar char="•"/>
            </a:pPr>
            <a:r>
              <a:rPr lang="en-US" sz="1600" u="sng" dirty="0">
                <a:solidFill>
                  <a:srgbClr val="FF0000"/>
                </a:solidFill>
              </a:rPr>
              <a:t>NZ increased</a:t>
            </a:r>
            <a:r>
              <a:rPr lang="en-US" sz="1600" dirty="0">
                <a:solidFill>
                  <a:srgbClr val="FF0000"/>
                </a:solidFill>
              </a:rPr>
              <a:t> </a:t>
            </a:r>
            <a:r>
              <a:rPr lang="en-US" sz="1600" dirty="0">
                <a:solidFill>
                  <a:srgbClr val="FF0000"/>
                </a:solidFill>
                <a:sym typeface="Wingdings" panose="05000000000000000000" pitchFamily="2" charset="2"/>
              </a:rPr>
              <a:t> MORE instability</a:t>
            </a:r>
          </a:p>
          <a:p>
            <a:pPr lvl="2">
              <a:buFont typeface="Arial" panose="020B0604020202020204" pitchFamily="34" charset="0"/>
              <a:buChar char="•"/>
            </a:pPr>
            <a:r>
              <a:rPr lang="en-US" sz="1600" u="sng" dirty="0">
                <a:solidFill>
                  <a:srgbClr val="FF0000"/>
                </a:solidFill>
              </a:rPr>
              <a:t>EZS increased</a:t>
            </a:r>
            <a:r>
              <a:rPr lang="en-US" sz="1600" dirty="0">
                <a:solidFill>
                  <a:srgbClr val="FF0000"/>
                </a:solidFill>
              </a:rPr>
              <a:t> </a:t>
            </a:r>
            <a:r>
              <a:rPr lang="en-US" sz="1600" dirty="0">
                <a:solidFill>
                  <a:srgbClr val="FF0000"/>
                </a:solidFill>
                <a:sym typeface="Wingdings" panose="05000000000000000000" pitchFamily="2" charset="2"/>
              </a:rPr>
              <a:t> stiffer at extreme ROM, likely due to stretching of the disc and ligaments</a:t>
            </a:r>
            <a:endParaRPr lang="en-US" sz="1600" dirty="0">
              <a:solidFill>
                <a:srgbClr val="FF0000"/>
              </a:solidFill>
            </a:endParaRPr>
          </a:p>
          <a:p>
            <a:pPr lvl="2">
              <a:buFont typeface="Arial" panose="020B0604020202020204" pitchFamily="34" charset="0"/>
              <a:buChar char="•"/>
            </a:pPr>
            <a:r>
              <a:rPr lang="en-US" sz="1600" u="sng" dirty="0">
                <a:solidFill>
                  <a:srgbClr val="FF0000"/>
                </a:solidFill>
                <a:sym typeface="Wingdings" panose="05000000000000000000" pitchFamily="2" charset="2"/>
              </a:rPr>
              <a:t>Energy dissipation increased</a:t>
            </a:r>
            <a:r>
              <a:rPr lang="en-US" sz="1600" dirty="0">
                <a:solidFill>
                  <a:srgbClr val="FF0000"/>
                </a:solidFill>
                <a:sym typeface="Wingdings" panose="05000000000000000000" pitchFamily="2" charset="2"/>
              </a:rPr>
              <a:t>  more load focused on the disc</a:t>
            </a:r>
          </a:p>
          <a:p>
            <a:pPr lvl="2">
              <a:buFont typeface="Arial" panose="020B0604020202020204" pitchFamily="34" charset="0"/>
              <a:buChar char="•"/>
            </a:pPr>
            <a:r>
              <a:rPr lang="en-US" sz="1600" u="sng" dirty="0">
                <a:solidFill>
                  <a:srgbClr val="FF0000"/>
                </a:solidFill>
                <a:sym typeface="Wingdings" panose="05000000000000000000" pitchFamily="2" charset="2"/>
              </a:rPr>
              <a:t>Sigmoidity increased</a:t>
            </a:r>
            <a:r>
              <a:rPr lang="en-US" sz="1600" dirty="0">
                <a:solidFill>
                  <a:srgbClr val="FF0000"/>
                </a:solidFill>
                <a:sym typeface="Wingdings" panose="05000000000000000000" pitchFamily="2" charset="2"/>
              </a:rPr>
              <a:t>  more non-linear, more viscous behavior, not-as-smooth motion (more abrupt transitions between NZ and EZ)</a:t>
            </a:r>
          </a:p>
        </p:txBody>
      </p:sp>
      <p:sp>
        <p:nvSpPr>
          <p:cNvPr id="4" name="Slide Number Placeholder 3">
            <a:extLst>
              <a:ext uri="{FF2B5EF4-FFF2-40B4-BE49-F238E27FC236}">
                <a16:creationId xmlns:a16="http://schemas.microsoft.com/office/drawing/2014/main" id="{E650D49C-95F0-4E90-A433-38F89CEE6298}"/>
              </a:ext>
            </a:extLst>
          </p:cNvPr>
          <p:cNvSpPr>
            <a:spLocks noGrp="1"/>
          </p:cNvSpPr>
          <p:nvPr>
            <p:ph type="sldNum" sz="quarter" idx="12"/>
          </p:nvPr>
        </p:nvSpPr>
        <p:spPr/>
        <p:txBody>
          <a:bodyPr/>
          <a:lstStyle/>
          <a:p>
            <a:fld id="{A9E15FFD-9433-4A06-B654-BA5177A6615A}" type="slidenum">
              <a:rPr lang="en-US" smtClean="0"/>
              <a:t>24</a:t>
            </a:fld>
            <a:endParaRPr lang="en-US" dirty="0"/>
          </a:p>
        </p:txBody>
      </p:sp>
    </p:spTree>
    <p:extLst>
      <p:ext uri="{BB962C8B-B14F-4D97-AF65-F5344CB8AC3E}">
        <p14:creationId xmlns:p14="http://schemas.microsoft.com/office/powerpoint/2010/main" val="40287223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E1DC8F-5447-402D-A459-74CAA7158EA1}"/>
              </a:ext>
            </a:extLst>
          </p:cNvPr>
          <p:cNvPicPr>
            <a:picLocks noChangeAspect="1"/>
          </p:cNvPicPr>
          <p:nvPr/>
        </p:nvPicPr>
        <p:blipFill>
          <a:blip r:embed="rId2"/>
          <a:stretch>
            <a:fillRect/>
          </a:stretch>
        </p:blipFill>
        <p:spPr>
          <a:xfrm>
            <a:off x="5884164" y="1860457"/>
            <a:ext cx="5956308" cy="4127350"/>
          </a:xfrm>
          <a:prstGeom prst="rect">
            <a:avLst/>
          </a:prstGeom>
        </p:spPr>
      </p:pic>
      <p:sp>
        <p:nvSpPr>
          <p:cNvPr id="2" name="Title 1">
            <a:extLst>
              <a:ext uri="{FF2B5EF4-FFF2-40B4-BE49-F238E27FC236}">
                <a16:creationId xmlns:a16="http://schemas.microsoft.com/office/drawing/2014/main" id="{B77D0797-4EC7-4996-A689-A6F9BF118FCE}"/>
              </a:ext>
            </a:extLst>
          </p:cNvPr>
          <p:cNvSpPr>
            <a:spLocks noGrp="1"/>
          </p:cNvSpPr>
          <p:nvPr>
            <p:ph type="title"/>
          </p:nvPr>
        </p:nvSpPr>
        <p:spPr/>
        <p:txBody>
          <a:bodyPr/>
          <a:lstStyle/>
          <a:p>
            <a:r>
              <a:rPr lang="en-US" dirty="0"/>
              <a:t>BEYOND ROM: Example</a:t>
            </a:r>
          </a:p>
        </p:txBody>
      </p:sp>
      <p:sp>
        <p:nvSpPr>
          <p:cNvPr id="3" name="Content Placeholder 2">
            <a:extLst>
              <a:ext uri="{FF2B5EF4-FFF2-40B4-BE49-F238E27FC236}">
                <a16:creationId xmlns:a16="http://schemas.microsoft.com/office/drawing/2014/main" id="{5B45DB63-F7B7-4828-BDAF-AEFD6D345BC4}"/>
              </a:ext>
            </a:extLst>
          </p:cNvPr>
          <p:cNvSpPr>
            <a:spLocks noGrp="1"/>
          </p:cNvSpPr>
          <p:nvPr>
            <p:ph idx="1"/>
          </p:nvPr>
        </p:nvSpPr>
        <p:spPr>
          <a:xfrm>
            <a:off x="1024129" y="1936376"/>
            <a:ext cx="4634393" cy="4534328"/>
          </a:xfrm>
        </p:spPr>
        <p:txBody>
          <a:bodyPr>
            <a:noAutofit/>
          </a:bodyPr>
          <a:lstStyle/>
          <a:p>
            <a:pPr>
              <a:buFont typeface="Arial" panose="020B0604020202020204" pitchFamily="34" charset="0"/>
              <a:buChar char="•"/>
            </a:pPr>
            <a:r>
              <a:rPr lang="en-US" sz="2400" dirty="0"/>
              <a:t> This is data from a T12-L1 specimen </a:t>
            </a:r>
            <a:endParaRPr lang="en-US" sz="1200" dirty="0"/>
          </a:p>
          <a:p>
            <a:pPr>
              <a:buFont typeface="Arial" panose="020B0604020202020204" pitchFamily="34" charset="0"/>
              <a:buChar char="•"/>
            </a:pPr>
            <a:r>
              <a:rPr lang="en-US" dirty="0"/>
              <a:t> There is similar ROM, but clearly, these curves are different</a:t>
            </a:r>
          </a:p>
          <a:p>
            <a:pPr>
              <a:buFont typeface="Arial" panose="020B0604020202020204" pitchFamily="34" charset="0"/>
              <a:buChar char="•"/>
            </a:pPr>
            <a:r>
              <a:rPr lang="en-US" sz="2400" dirty="0">
                <a:solidFill>
                  <a:srgbClr val="FF0000"/>
                </a:solidFill>
              </a:rPr>
              <a:t> Can we still say motion is the same?</a:t>
            </a:r>
            <a:endParaRPr lang="en-US" sz="2000" dirty="0">
              <a:solidFill>
                <a:srgbClr val="FF0000"/>
              </a:solidFill>
            </a:endParaRPr>
          </a:p>
          <a:p>
            <a:pPr lvl="1">
              <a:buFont typeface="Arial" panose="020B0604020202020204" pitchFamily="34" charset="0"/>
              <a:buChar char="•"/>
            </a:pPr>
            <a:r>
              <a:rPr lang="en-US" dirty="0">
                <a:solidFill>
                  <a:srgbClr val="FF0000"/>
                </a:solidFill>
              </a:rPr>
              <a:t>With hysteresis curve analysis we know:</a:t>
            </a:r>
          </a:p>
          <a:p>
            <a:pPr lvl="2">
              <a:buFont typeface="Arial" panose="020B0604020202020204" pitchFamily="34" charset="0"/>
              <a:buChar char="•"/>
            </a:pPr>
            <a:r>
              <a:rPr lang="en-US" sz="1600" u="sng" dirty="0">
                <a:solidFill>
                  <a:srgbClr val="FF0000"/>
                </a:solidFill>
              </a:rPr>
              <a:t>NZ increased</a:t>
            </a:r>
            <a:r>
              <a:rPr lang="en-US" sz="1600" dirty="0">
                <a:solidFill>
                  <a:srgbClr val="FF0000"/>
                </a:solidFill>
              </a:rPr>
              <a:t> </a:t>
            </a:r>
            <a:r>
              <a:rPr lang="en-US" sz="1600" dirty="0">
                <a:solidFill>
                  <a:srgbClr val="FF0000"/>
                </a:solidFill>
                <a:sym typeface="Wingdings" panose="05000000000000000000" pitchFamily="2" charset="2"/>
              </a:rPr>
              <a:t> MORE instability</a:t>
            </a:r>
          </a:p>
          <a:p>
            <a:pPr lvl="2">
              <a:buFont typeface="Arial" panose="020B0604020202020204" pitchFamily="34" charset="0"/>
              <a:buChar char="•"/>
            </a:pPr>
            <a:r>
              <a:rPr lang="en-US" sz="1600" u="sng" dirty="0">
                <a:solidFill>
                  <a:srgbClr val="FF0000"/>
                </a:solidFill>
              </a:rPr>
              <a:t>EZS increased</a:t>
            </a:r>
            <a:r>
              <a:rPr lang="en-US" sz="1600" dirty="0">
                <a:solidFill>
                  <a:srgbClr val="FF0000"/>
                </a:solidFill>
              </a:rPr>
              <a:t> </a:t>
            </a:r>
            <a:r>
              <a:rPr lang="en-US" sz="1600" dirty="0">
                <a:solidFill>
                  <a:srgbClr val="FF0000"/>
                </a:solidFill>
                <a:sym typeface="Wingdings" panose="05000000000000000000" pitchFamily="2" charset="2"/>
              </a:rPr>
              <a:t> stiffer at extreme ROM, likely due to stretching of the disc and ligaments</a:t>
            </a:r>
            <a:endParaRPr lang="en-US" sz="1600" dirty="0">
              <a:solidFill>
                <a:srgbClr val="FF0000"/>
              </a:solidFill>
            </a:endParaRPr>
          </a:p>
          <a:p>
            <a:pPr lvl="2">
              <a:buFont typeface="Arial" panose="020B0604020202020204" pitchFamily="34" charset="0"/>
              <a:buChar char="•"/>
            </a:pPr>
            <a:r>
              <a:rPr lang="en-US" sz="1600" u="sng" dirty="0">
                <a:solidFill>
                  <a:srgbClr val="FF0000"/>
                </a:solidFill>
                <a:sym typeface="Wingdings" panose="05000000000000000000" pitchFamily="2" charset="2"/>
              </a:rPr>
              <a:t>Energy dissipation increased</a:t>
            </a:r>
            <a:r>
              <a:rPr lang="en-US" sz="1600" dirty="0">
                <a:solidFill>
                  <a:srgbClr val="FF0000"/>
                </a:solidFill>
                <a:sym typeface="Wingdings" panose="05000000000000000000" pitchFamily="2" charset="2"/>
              </a:rPr>
              <a:t>  more load focused on the disc</a:t>
            </a:r>
          </a:p>
          <a:p>
            <a:pPr lvl="2">
              <a:buFont typeface="Arial" panose="020B0604020202020204" pitchFamily="34" charset="0"/>
              <a:buChar char="•"/>
            </a:pPr>
            <a:r>
              <a:rPr lang="en-US" sz="1600" u="sng" dirty="0">
                <a:solidFill>
                  <a:srgbClr val="FF0000"/>
                </a:solidFill>
                <a:sym typeface="Wingdings" panose="05000000000000000000" pitchFamily="2" charset="2"/>
              </a:rPr>
              <a:t>Sigmoidity increased</a:t>
            </a:r>
            <a:r>
              <a:rPr lang="en-US" sz="1600" dirty="0">
                <a:solidFill>
                  <a:srgbClr val="FF0000"/>
                </a:solidFill>
                <a:sym typeface="Wingdings" panose="05000000000000000000" pitchFamily="2" charset="2"/>
              </a:rPr>
              <a:t>  more non-linear, more viscous behavior, not-as-smooth motion (more abrupt transitions between NZ and EZ)</a:t>
            </a:r>
          </a:p>
          <a:p>
            <a:pPr lvl="3">
              <a:buFont typeface="Arial" panose="020B0604020202020204" pitchFamily="34" charset="0"/>
              <a:buChar char="•"/>
            </a:pPr>
            <a:r>
              <a:rPr lang="en-US" sz="1600" dirty="0">
                <a:solidFill>
                  <a:srgbClr val="FF0000"/>
                </a:solidFill>
                <a:sym typeface="Wingdings" panose="05000000000000000000" pitchFamily="2" charset="2"/>
              </a:rPr>
              <a:t>Ex: In a fused segment, expect lower instability, lower sigmoidity, low energy dissipation  </a:t>
            </a:r>
          </a:p>
        </p:txBody>
      </p:sp>
      <p:sp>
        <p:nvSpPr>
          <p:cNvPr id="4" name="Slide Number Placeholder 3">
            <a:extLst>
              <a:ext uri="{FF2B5EF4-FFF2-40B4-BE49-F238E27FC236}">
                <a16:creationId xmlns:a16="http://schemas.microsoft.com/office/drawing/2014/main" id="{E650D49C-95F0-4E90-A433-38F89CEE6298}"/>
              </a:ext>
            </a:extLst>
          </p:cNvPr>
          <p:cNvSpPr>
            <a:spLocks noGrp="1"/>
          </p:cNvSpPr>
          <p:nvPr>
            <p:ph type="sldNum" sz="quarter" idx="12"/>
          </p:nvPr>
        </p:nvSpPr>
        <p:spPr/>
        <p:txBody>
          <a:bodyPr/>
          <a:lstStyle/>
          <a:p>
            <a:fld id="{A9E15FFD-9433-4A06-B654-BA5177A6615A}" type="slidenum">
              <a:rPr lang="en-US" smtClean="0"/>
              <a:t>25</a:t>
            </a:fld>
            <a:endParaRPr lang="en-US" dirty="0"/>
          </a:p>
        </p:txBody>
      </p:sp>
    </p:spTree>
    <p:extLst>
      <p:ext uri="{BB962C8B-B14F-4D97-AF65-F5344CB8AC3E}">
        <p14:creationId xmlns:p14="http://schemas.microsoft.com/office/powerpoint/2010/main" val="1768607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F37D1-A11D-4ED4-B40D-536C79769A74}"/>
              </a:ext>
            </a:extLst>
          </p:cNvPr>
          <p:cNvSpPr>
            <a:spLocks noGrp="1"/>
          </p:cNvSpPr>
          <p:nvPr>
            <p:ph type="title"/>
          </p:nvPr>
        </p:nvSpPr>
        <p:spPr/>
        <p:txBody>
          <a:bodyPr/>
          <a:lstStyle/>
          <a:p>
            <a:r>
              <a:rPr lang="en-US" dirty="0"/>
              <a:t>Value of Hysteresis Curves</a:t>
            </a:r>
          </a:p>
        </p:txBody>
      </p:sp>
      <p:sp>
        <p:nvSpPr>
          <p:cNvPr id="3" name="Content Placeholder 2">
            <a:extLst>
              <a:ext uri="{FF2B5EF4-FFF2-40B4-BE49-F238E27FC236}">
                <a16:creationId xmlns:a16="http://schemas.microsoft.com/office/drawing/2014/main" id="{597D5E27-17A8-4B5B-9772-45F4AD71DF15}"/>
              </a:ext>
            </a:extLst>
          </p:cNvPr>
          <p:cNvSpPr>
            <a:spLocks noGrp="1"/>
          </p:cNvSpPr>
          <p:nvPr>
            <p:ph idx="1"/>
          </p:nvPr>
        </p:nvSpPr>
        <p:spPr>
          <a:xfrm>
            <a:off x="1024128" y="1947134"/>
            <a:ext cx="9720073" cy="5002306"/>
          </a:xfrm>
        </p:spPr>
        <p:txBody>
          <a:bodyPr>
            <a:normAutofit lnSpcReduction="10000"/>
          </a:bodyPr>
          <a:lstStyle/>
          <a:p>
            <a:pPr>
              <a:buFont typeface="Arial" panose="020B0604020202020204" pitchFamily="34" charset="0"/>
              <a:buChar char="•"/>
            </a:pPr>
            <a:r>
              <a:rPr lang="en-US" dirty="0"/>
              <a:t> More detail than ROM, ROM does not represent all of spine biomechanics</a:t>
            </a:r>
          </a:p>
          <a:p>
            <a:pPr>
              <a:buFont typeface="Arial" panose="020B0604020202020204" pitchFamily="34" charset="0"/>
              <a:buChar char="•"/>
            </a:pPr>
            <a:r>
              <a:rPr lang="en-US" dirty="0"/>
              <a:t> More sensitive to changes in stability, stiffness, and certain anatomical changes</a:t>
            </a:r>
          </a:p>
          <a:p>
            <a:pPr>
              <a:buFont typeface="Arial" panose="020B0604020202020204" pitchFamily="34" charset="0"/>
              <a:buChar char="•"/>
            </a:pPr>
            <a:r>
              <a:rPr lang="en-US" dirty="0"/>
              <a:t> Can tell you things beyond total motion</a:t>
            </a:r>
          </a:p>
          <a:p>
            <a:pPr lvl="2">
              <a:buFont typeface="Arial" panose="020B0604020202020204" pitchFamily="34" charset="0"/>
              <a:buChar char="•"/>
            </a:pPr>
            <a:r>
              <a:rPr lang="en-US" sz="1600" dirty="0"/>
              <a:t>How stiff is the construct? (NZS, EZS)</a:t>
            </a:r>
          </a:p>
          <a:p>
            <a:pPr lvl="2">
              <a:buFont typeface="Arial" panose="020B0604020202020204" pitchFamily="34" charset="0"/>
              <a:buChar char="•"/>
            </a:pPr>
            <a:r>
              <a:rPr lang="en-US" sz="1600" dirty="0"/>
              <a:t>How stable is the construct? (NZ)</a:t>
            </a:r>
          </a:p>
          <a:p>
            <a:pPr lvl="2">
              <a:buFont typeface="Arial" panose="020B0604020202020204" pitchFamily="34" charset="0"/>
              <a:buChar char="•"/>
            </a:pPr>
            <a:r>
              <a:rPr lang="en-US" sz="1600" dirty="0"/>
              <a:t>How smooth is the motion? (sigmoidity)</a:t>
            </a:r>
          </a:p>
          <a:p>
            <a:pPr lvl="2">
              <a:buFont typeface="Arial" panose="020B0604020202020204" pitchFamily="34" charset="0"/>
              <a:buChar char="•"/>
            </a:pPr>
            <a:r>
              <a:rPr lang="en-US" sz="1600" dirty="0"/>
              <a:t>What is being loaded? Soft tissue or bony tissue? (sigmoidity, energy dissipation)</a:t>
            </a:r>
            <a:endParaRPr lang="en-US" dirty="0"/>
          </a:p>
          <a:p>
            <a:pPr>
              <a:buFont typeface="Arial" panose="020B0604020202020204" pitchFamily="34" charset="0"/>
              <a:buChar char="•"/>
            </a:pPr>
            <a:r>
              <a:rPr lang="en-US" dirty="0"/>
              <a:t> Sometimes ROM is enough</a:t>
            </a:r>
          </a:p>
          <a:p>
            <a:pPr lvl="2">
              <a:buFont typeface="Arial" panose="020B0604020202020204" pitchFamily="34" charset="0"/>
              <a:buChar char="•"/>
            </a:pPr>
            <a:r>
              <a:rPr lang="en-US" sz="1600" dirty="0"/>
              <a:t>Pre- vs. Post-fatigue</a:t>
            </a:r>
          </a:p>
          <a:p>
            <a:pPr lvl="2">
              <a:buFont typeface="Arial" panose="020B0604020202020204" pitchFamily="34" charset="0"/>
              <a:buChar char="•"/>
            </a:pPr>
            <a:r>
              <a:rPr lang="en-US" sz="1600" dirty="0"/>
              <a:t>Intact vs. Construct</a:t>
            </a:r>
          </a:p>
          <a:p>
            <a:pPr>
              <a:buFont typeface="Arial" panose="020B0604020202020204" pitchFamily="34" charset="0"/>
              <a:buChar char="•"/>
            </a:pPr>
            <a:r>
              <a:rPr lang="en-US" dirty="0"/>
              <a:t> Surgeons, PD, and Marketing won’t know what any of these metrics mean, other than ROM, so we have to explain it to them very clearly if we use them</a:t>
            </a:r>
          </a:p>
          <a:p>
            <a:pPr>
              <a:buFont typeface="Arial" panose="020B0604020202020204" pitchFamily="34" charset="0"/>
              <a:buChar char="•"/>
            </a:pPr>
            <a:r>
              <a:rPr lang="en-US" dirty="0"/>
              <a:t> But if what you are trying to capture needs a more sensitive metric or you want to explore the data more in-depth, use this analyzer</a:t>
            </a:r>
          </a:p>
        </p:txBody>
      </p:sp>
      <p:sp>
        <p:nvSpPr>
          <p:cNvPr id="4" name="Slide Number Placeholder 3">
            <a:extLst>
              <a:ext uri="{FF2B5EF4-FFF2-40B4-BE49-F238E27FC236}">
                <a16:creationId xmlns:a16="http://schemas.microsoft.com/office/drawing/2014/main" id="{F033E291-99B6-4BD7-A9FA-B2E6A75D58B3}"/>
              </a:ext>
            </a:extLst>
          </p:cNvPr>
          <p:cNvSpPr>
            <a:spLocks noGrp="1"/>
          </p:cNvSpPr>
          <p:nvPr>
            <p:ph type="sldNum" sz="quarter" idx="12"/>
          </p:nvPr>
        </p:nvSpPr>
        <p:spPr/>
        <p:txBody>
          <a:bodyPr/>
          <a:lstStyle/>
          <a:p>
            <a:fld id="{A9E15FFD-9433-4A06-B654-BA5177A6615A}" type="slidenum">
              <a:rPr lang="en-US" smtClean="0"/>
              <a:t>26</a:t>
            </a:fld>
            <a:endParaRPr lang="en-US"/>
          </a:p>
        </p:txBody>
      </p:sp>
    </p:spTree>
    <p:extLst>
      <p:ext uri="{BB962C8B-B14F-4D97-AF65-F5344CB8AC3E}">
        <p14:creationId xmlns:p14="http://schemas.microsoft.com/office/powerpoint/2010/main" val="37860971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F37D1-A11D-4ED4-B40D-536C79769A74}"/>
              </a:ext>
            </a:extLst>
          </p:cNvPr>
          <p:cNvSpPr>
            <a:spLocks noGrp="1"/>
          </p:cNvSpPr>
          <p:nvPr>
            <p:ph type="title"/>
          </p:nvPr>
        </p:nvSpPr>
        <p:spPr/>
        <p:txBody>
          <a:bodyPr/>
          <a:lstStyle/>
          <a:p>
            <a:r>
              <a:rPr lang="en-US" dirty="0"/>
              <a:t>Value of Hysteresis Curves</a:t>
            </a:r>
          </a:p>
        </p:txBody>
      </p:sp>
      <p:sp>
        <p:nvSpPr>
          <p:cNvPr id="3" name="Content Placeholder 2">
            <a:extLst>
              <a:ext uri="{FF2B5EF4-FFF2-40B4-BE49-F238E27FC236}">
                <a16:creationId xmlns:a16="http://schemas.microsoft.com/office/drawing/2014/main" id="{597D5E27-17A8-4B5B-9772-45F4AD71DF15}"/>
              </a:ext>
            </a:extLst>
          </p:cNvPr>
          <p:cNvSpPr>
            <a:spLocks noGrp="1"/>
          </p:cNvSpPr>
          <p:nvPr>
            <p:ph idx="1"/>
          </p:nvPr>
        </p:nvSpPr>
        <p:spPr>
          <a:xfrm>
            <a:off x="1024128" y="1947134"/>
            <a:ext cx="4623637" cy="4797889"/>
          </a:xfrm>
        </p:spPr>
        <p:txBody>
          <a:bodyPr>
            <a:normAutofit/>
          </a:bodyPr>
          <a:lstStyle/>
          <a:p>
            <a:pPr>
              <a:buFont typeface="Arial" panose="020B0604020202020204" pitchFamily="34" charset="0"/>
              <a:buChar char="•"/>
            </a:pPr>
            <a:r>
              <a:rPr lang="en-US" dirty="0"/>
              <a:t> Pretty pictures for your publications</a:t>
            </a:r>
          </a:p>
          <a:p>
            <a:pPr>
              <a:buFont typeface="Arial" panose="020B0604020202020204" pitchFamily="34" charset="0"/>
              <a:buChar char="•"/>
            </a:pPr>
            <a:r>
              <a:rPr lang="en-US" dirty="0"/>
              <a:t> More data to choose from to support your conclusions</a:t>
            </a:r>
          </a:p>
          <a:p>
            <a:pPr>
              <a:buFont typeface="Arial" panose="020B0604020202020204" pitchFamily="34" charset="0"/>
              <a:buChar char="•"/>
            </a:pPr>
            <a:r>
              <a:rPr lang="en-US" dirty="0"/>
              <a:t> With more data, we can say MORE about our products</a:t>
            </a:r>
          </a:p>
          <a:p>
            <a:pPr lvl="1">
              <a:buFont typeface="Arial" panose="020B0604020202020204" pitchFamily="34" charset="0"/>
              <a:buChar char="•"/>
            </a:pPr>
            <a:r>
              <a:rPr lang="en-US" dirty="0"/>
              <a:t>Improves stiffness</a:t>
            </a:r>
          </a:p>
          <a:p>
            <a:pPr lvl="1">
              <a:buFont typeface="Arial" panose="020B0604020202020204" pitchFamily="34" charset="0"/>
              <a:buChar char="•"/>
            </a:pPr>
            <a:r>
              <a:rPr lang="en-US" dirty="0"/>
              <a:t>Increases stability</a:t>
            </a:r>
          </a:p>
          <a:p>
            <a:pPr lvl="1">
              <a:buFont typeface="Arial" panose="020B0604020202020204" pitchFamily="34" charset="0"/>
              <a:buChar char="•"/>
            </a:pPr>
            <a:r>
              <a:rPr lang="en-US" dirty="0"/>
              <a:t>Makes transition of motion smoother</a:t>
            </a:r>
          </a:p>
          <a:p>
            <a:pPr lvl="1">
              <a:buFont typeface="Arial" panose="020B0604020202020204" pitchFamily="34" charset="0"/>
              <a:buChar char="•"/>
            </a:pPr>
            <a:r>
              <a:rPr lang="en-US" dirty="0"/>
              <a:t>Conducts loads more efficiently </a:t>
            </a:r>
          </a:p>
          <a:p>
            <a:pPr>
              <a:buFont typeface="Arial" panose="020B0604020202020204" pitchFamily="34" charset="0"/>
              <a:buChar char="•"/>
            </a:pPr>
            <a:r>
              <a:rPr lang="en-US" dirty="0"/>
              <a:t> Makes for a much more compelling paper</a:t>
            </a:r>
          </a:p>
          <a:p>
            <a:pPr marL="0" indent="0">
              <a:buNone/>
            </a:pPr>
            <a:endParaRPr lang="en-US" dirty="0"/>
          </a:p>
        </p:txBody>
      </p:sp>
      <p:sp>
        <p:nvSpPr>
          <p:cNvPr id="4" name="Slide Number Placeholder 3">
            <a:extLst>
              <a:ext uri="{FF2B5EF4-FFF2-40B4-BE49-F238E27FC236}">
                <a16:creationId xmlns:a16="http://schemas.microsoft.com/office/drawing/2014/main" id="{F033E291-99B6-4BD7-A9FA-B2E6A75D58B3}"/>
              </a:ext>
            </a:extLst>
          </p:cNvPr>
          <p:cNvSpPr>
            <a:spLocks noGrp="1"/>
          </p:cNvSpPr>
          <p:nvPr>
            <p:ph type="sldNum" sz="quarter" idx="12"/>
          </p:nvPr>
        </p:nvSpPr>
        <p:spPr/>
        <p:txBody>
          <a:bodyPr/>
          <a:lstStyle/>
          <a:p>
            <a:fld id="{A9E15FFD-9433-4A06-B654-BA5177A6615A}" type="slidenum">
              <a:rPr lang="en-US" smtClean="0"/>
              <a:t>27</a:t>
            </a:fld>
            <a:endParaRPr lang="en-US"/>
          </a:p>
        </p:txBody>
      </p:sp>
      <p:pic>
        <p:nvPicPr>
          <p:cNvPr id="5" name="Picture 4">
            <a:extLst>
              <a:ext uri="{FF2B5EF4-FFF2-40B4-BE49-F238E27FC236}">
                <a16:creationId xmlns:a16="http://schemas.microsoft.com/office/drawing/2014/main" id="{BB8974BE-D3B9-42C9-9888-3995F83EDE46}"/>
              </a:ext>
            </a:extLst>
          </p:cNvPr>
          <p:cNvPicPr>
            <a:picLocks noChangeAspect="1"/>
          </p:cNvPicPr>
          <p:nvPr/>
        </p:nvPicPr>
        <p:blipFill>
          <a:blip r:embed="rId2"/>
          <a:stretch>
            <a:fillRect/>
          </a:stretch>
        </p:blipFill>
        <p:spPr>
          <a:xfrm>
            <a:off x="5854692" y="1947134"/>
            <a:ext cx="5956308" cy="4121253"/>
          </a:xfrm>
          <a:prstGeom prst="rect">
            <a:avLst/>
          </a:prstGeom>
        </p:spPr>
      </p:pic>
    </p:spTree>
    <p:extLst>
      <p:ext uri="{BB962C8B-B14F-4D97-AF65-F5344CB8AC3E}">
        <p14:creationId xmlns:p14="http://schemas.microsoft.com/office/powerpoint/2010/main" val="27842073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B6540-A71E-4BB7-A078-86830BC8695B}"/>
              </a:ext>
            </a:extLst>
          </p:cNvPr>
          <p:cNvSpPr>
            <a:spLocks noGrp="1"/>
          </p:cNvSpPr>
          <p:nvPr>
            <p:ph type="title"/>
          </p:nvPr>
        </p:nvSpPr>
        <p:spPr/>
        <p:txBody>
          <a:bodyPr/>
          <a:lstStyle/>
          <a:p>
            <a:r>
              <a:rPr lang="en-US" dirty="0"/>
              <a:t>Limitations</a:t>
            </a:r>
          </a:p>
        </p:txBody>
      </p:sp>
      <p:sp>
        <p:nvSpPr>
          <p:cNvPr id="4" name="Slide Number Placeholder 3">
            <a:extLst>
              <a:ext uri="{FF2B5EF4-FFF2-40B4-BE49-F238E27FC236}">
                <a16:creationId xmlns:a16="http://schemas.microsoft.com/office/drawing/2014/main" id="{94A4F93A-3C86-419B-A20B-BD3616BB1861}"/>
              </a:ext>
            </a:extLst>
          </p:cNvPr>
          <p:cNvSpPr>
            <a:spLocks noGrp="1"/>
          </p:cNvSpPr>
          <p:nvPr>
            <p:ph type="sldNum" sz="quarter" idx="12"/>
          </p:nvPr>
        </p:nvSpPr>
        <p:spPr/>
        <p:txBody>
          <a:bodyPr/>
          <a:lstStyle/>
          <a:p>
            <a:fld id="{A9E15FFD-9433-4A06-B654-BA5177A6615A}" type="slidenum">
              <a:rPr lang="en-US" smtClean="0"/>
              <a:t>28</a:t>
            </a:fld>
            <a:endParaRPr lang="en-US"/>
          </a:p>
        </p:txBody>
      </p:sp>
      <p:sp>
        <p:nvSpPr>
          <p:cNvPr id="5" name="Content Placeholder 2">
            <a:extLst>
              <a:ext uri="{FF2B5EF4-FFF2-40B4-BE49-F238E27FC236}">
                <a16:creationId xmlns:a16="http://schemas.microsoft.com/office/drawing/2014/main" id="{A484BBC4-02C2-4AF5-ADA1-CFF9F5DD27B8}"/>
              </a:ext>
            </a:extLst>
          </p:cNvPr>
          <p:cNvSpPr txBox="1">
            <a:spLocks/>
          </p:cNvSpPr>
          <p:nvPr/>
        </p:nvSpPr>
        <p:spPr>
          <a:xfrm>
            <a:off x="1024128" y="1947134"/>
            <a:ext cx="4626659" cy="4833812"/>
          </a:xfrm>
          <a:prstGeom prst="rect">
            <a:avLst/>
          </a:prstGeom>
        </p:spPr>
        <p:txBody>
          <a:bodyPr vert="horz" lIns="45720" tIns="45720" rIns="4572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dirty="0"/>
              <a:t> Several assumptions are made that may not be completely accurate under all testing conditions</a:t>
            </a:r>
            <a:endParaRPr lang="en-US" sz="1600" dirty="0"/>
          </a:p>
          <a:p>
            <a:pPr marL="470916" lvl="1" indent="-342900">
              <a:buFont typeface="+mj-lt"/>
              <a:buAutoNum type="arabicPeriod"/>
            </a:pPr>
            <a:r>
              <a:rPr lang="en-US" sz="2200" dirty="0"/>
              <a:t>  Pure bending moments: </a:t>
            </a:r>
          </a:p>
          <a:p>
            <a:pPr lvl="2"/>
            <a:r>
              <a:rPr lang="en-US" sz="1600" dirty="0"/>
              <a:t>Equal torque is applied to all levels, no resultant compression or tension, no axial compression</a:t>
            </a:r>
          </a:p>
          <a:p>
            <a:pPr lvl="2"/>
            <a:r>
              <a:rPr lang="en-US" sz="1600" dirty="0"/>
              <a:t>Allows us to use the SAME Load data at all levels and to analyze hysteresis curves for single-level and whole-spine OptoTrak data</a:t>
            </a:r>
          </a:p>
          <a:p>
            <a:pPr lvl="2"/>
            <a:r>
              <a:rPr lang="en-US" sz="1600" dirty="0"/>
              <a:t>Can analyze single- and multi-level constructs, if true, but </a:t>
            </a:r>
            <a:r>
              <a:rPr lang="en-US" sz="1600" u="sng" dirty="0"/>
              <a:t>focus your analysis on the construct levels</a:t>
            </a:r>
          </a:p>
          <a:p>
            <a:pPr marL="585216" lvl="1" indent="-457200">
              <a:buFont typeface="+mj-lt"/>
              <a:buAutoNum type="arabicPeriod"/>
            </a:pPr>
            <a:r>
              <a:rPr lang="en-US" sz="2200" dirty="0"/>
              <a:t>Hysteresis curve is in a normal     S-shape</a:t>
            </a:r>
          </a:p>
          <a:p>
            <a:pPr lvl="2"/>
            <a:r>
              <a:rPr lang="en-US" sz="1600" dirty="0"/>
              <a:t>1</a:t>
            </a:r>
            <a:r>
              <a:rPr lang="en-US" sz="1600" baseline="30000" dirty="0"/>
              <a:t>st</a:t>
            </a:r>
            <a:r>
              <a:rPr lang="en-US" sz="1600" dirty="0"/>
              <a:t> phase is below the 2</a:t>
            </a:r>
            <a:r>
              <a:rPr lang="en-US" sz="1600" baseline="30000" dirty="0"/>
              <a:t>nd</a:t>
            </a:r>
            <a:r>
              <a:rPr lang="en-US" sz="1600" dirty="0"/>
              <a:t> phase, posNZB is always above the negNZB</a:t>
            </a:r>
          </a:p>
          <a:p>
            <a:pPr lvl="2"/>
            <a:r>
              <a:rPr lang="en-US" sz="1600" dirty="0"/>
              <a:t>No abnormal noise changing the curve shape</a:t>
            </a:r>
          </a:p>
          <a:p>
            <a:pPr marL="585216" lvl="1" indent="-457200">
              <a:buFont typeface="+mj-lt"/>
              <a:buAutoNum type="arabicPeriod"/>
            </a:pPr>
            <a:r>
              <a:rPr lang="en-US" sz="2000" dirty="0"/>
              <a:t>There are only 2 Zero-Load points</a:t>
            </a:r>
          </a:p>
          <a:p>
            <a:pPr lvl="2"/>
            <a:r>
              <a:rPr lang="en-US" sz="1600" dirty="0"/>
              <a:t>The spine only returns to a weightless position 2X </a:t>
            </a:r>
          </a:p>
        </p:txBody>
      </p:sp>
      <p:pic>
        <p:nvPicPr>
          <p:cNvPr id="6" name="Picture 5">
            <a:extLst>
              <a:ext uri="{FF2B5EF4-FFF2-40B4-BE49-F238E27FC236}">
                <a16:creationId xmlns:a16="http://schemas.microsoft.com/office/drawing/2014/main" id="{DA9F2C72-2392-444F-B74B-C13B239A96F5}"/>
              </a:ext>
            </a:extLst>
          </p:cNvPr>
          <p:cNvPicPr>
            <a:picLocks noChangeAspect="1"/>
          </p:cNvPicPr>
          <p:nvPr/>
        </p:nvPicPr>
        <p:blipFill>
          <a:blip r:embed="rId2"/>
          <a:stretch>
            <a:fillRect/>
          </a:stretch>
        </p:blipFill>
        <p:spPr>
          <a:xfrm>
            <a:off x="5854692" y="1947134"/>
            <a:ext cx="5956308" cy="4121253"/>
          </a:xfrm>
          <a:prstGeom prst="rect">
            <a:avLst/>
          </a:prstGeom>
        </p:spPr>
      </p:pic>
    </p:spTree>
    <p:extLst>
      <p:ext uri="{BB962C8B-B14F-4D97-AF65-F5344CB8AC3E}">
        <p14:creationId xmlns:p14="http://schemas.microsoft.com/office/powerpoint/2010/main" val="42778315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B6540-A71E-4BB7-A078-86830BC8695B}"/>
              </a:ext>
            </a:extLst>
          </p:cNvPr>
          <p:cNvSpPr>
            <a:spLocks noGrp="1"/>
          </p:cNvSpPr>
          <p:nvPr>
            <p:ph type="title"/>
          </p:nvPr>
        </p:nvSpPr>
        <p:spPr/>
        <p:txBody>
          <a:bodyPr/>
          <a:lstStyle/>
          <a:p>
            <a:r>
              <a:rPr lang="en-US" dirty="0"/>
              <a:t>Limitations</a:t>
            </a:r>
          </a:p>
        </p:txBody>
      </p:sp>
      <p:sp>
        <p:nvSpPr>
          <p:cNvPr id="4" name="Slide Number Placeholder 3">
            <a:extLst>
              <a:ext uri="{FF2B5EF4-FFF2-40B4-BE49-F238E27FC236}">
                <a16:creationId xmlns:a16="http://schemas.microsoft.com/office/drawing/2014/main" id="{94A4F93A-3C86-419B-A20B-BD3616BB1861}"/>
              </a:ext>
            </a:extLst>
          </p:cNvPr>
          <p:cNvSpPr>
            <a:spLocks noGrp="1"/>
          </p:cNvSpPr>
          <p:nvPr>
            <p:ph type="sldNum" sz="quarter" idx="12"/>
          </p:nvPr>
        </p:nvSpPr>
        <p:spPr/>
        <p:txBody>
          <a:bodyPr/>
          <a:lstStyle/>
          <a:p>
            <a:fld id="{A9E15FFD-9433-4A06-B654-BA5177A6615A}" type="slidenum">
              <a:rPr lang="en-US" smtClean="0"/>
              <a:t>29</a:t>
            </a:fld>
            <a:endParaRPr lang="en-US"/>
          </a:p>
        </p:txBody>
      </p:sp>
      <p:sp>
        <p:nvSpPr>
          <p:cNvPr id="5" name="Content Placeholder 2">
            <a:extLst>
              <a:ext uri="{FF2B5EF4-FFF2-40B4-BE49-F238E27FC236}">
                <a16:creationId xmlns:a16="http://schemas.microsoft.com/office/drawing/2014/main" id="{A484BBC4-02C2-4AF5-ADA1-CFF9F5DD27B8}"/>
              </a:ext>
            </a:extLst>
          </p:cNvPr>
          <p:cNvSpPr txBox="1">
            <a:spLocks/>
          </p:cNvSpPr>
          <p:nvPr/>
        </p:nvSpPr>
        <p:spPr>
          <a:xfrm>
            <a:off x="1024128" y="1947134"/>
            <a:ext cx="4623637" cy="5059841"/>
          </a:xfrm>
          <a:prstGeom prst="rect">
            <a:avLst/>
          </a:prstGeom>
        </p:spPr>
        <p:txBody>
          <a:bodyPr vert="horz" lIns="45720" tIns="45720" rIns="4572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dirty="0"/>
              <a:t> If any of these assumptions are not met, this application is far less accurate</a:t>
            </a:r>
            <a:endParaRPr lang="en-US" sz="1600" dirty="0"/>
          </a:p>
          <a:p>
            <a:pPr lvl="1">
              <a:buFont typeface="Arial" panose="020B0604020202020204" pitchFamily="34" charset="0"/>
              <a:buChar char="•"/>
            </a:pPr>
            <a:r>
              <a:rPr lang="en-US" sz="1600" dirty="0"/>
              <a:t> Ex. If pure bending moments are not applied, the torque data is not universal to every level </a:t>
            </a:r>
          </a:p>
          <a:p>
            <a:pPr lvl="1">
              <a:buFont typeface="Arial" panose="020B0604020202020204" pitchFamily="34" charset="0"/>
              <a:buChar char="•"/>
            </a:pPr>
            <a:endParaRPr lang="en-US" dirty="0"/>
          </a:p>
          <a:p>
            <a:pPr>
              <a:buFont typeface="Arial" panose="020B0604020202020204" pitchFamily="34" charset="0"/>
              <a:buChar char="•"/>
            </a:pPr>
            <a:r>
              <a:rPr lang="en-US" dirty="0"/>
              <a:t>Additionally limited by alignment of OptoTrak &amp; Load datasets</a:t>
            </a:r>
          </a:p>
          <a:p>
            <a:pPr lvl="1">
              <a:buFont typeface="Arial" panose="020B0604020202020204" pitchFamily="34" charset="0"/>
              <a:buChar char="•"/>
            </a:pPr>
            <a:r>
              <a:rPr lang="en-US" sz="1600" dirty="0"/>
              <a:t>Improper alignment will result in incorrect hysteresis curves and inaccurate data</a:t>
            </a:r>
          </a:p>
          <a:p>
            <a:pPr lvl="1">
              <a:buFont typeface="Arial" panose="020B0604020202020204" pitchFamily="34" charset="0"/>
              <a:buChar char="•"/>
            </a:pPr>
            <a:r>
              <a:rPr lang="en-US" sz="1600" dirty="0"/>
              <a:t>It is the responsibility of the user to validate </a:t>
            </a:r>
          </a:p>
          <a:p>
            <a:pPr lvl="1">
              <a:buFont typeface="Arial" panose="020B0604020202020204" pitchFamily="34" charset="0"/>
              <a:buChar char="•"/>
            </a:pPr>
            <a:endParaRPr lang="en-US" dirty="0"/>
          </a:p>
          <a:p>
            <a:pPr>
              <a:buFont typeface="Arial" panose="020B0604020202020204" pitchFamily="34" charset="0"/>
              <a:buChar char="•"/>
            </a:pPr>
            <a:r>
              <a:rPr lang="en-US" dirty="0"/>
              <a:t> Also limited in ROM accuracy</a:t>
            </a:r>
          </a:p>
          <a:p>
            <a:pPr lvl="1">
              <a:buFont typeface="Arial" panose="020B0604020202020204" pitchFamily="34" charset="0"/>
              <a:buChar char="•"/>
            </a:pPr>
            <a:r>
              <a:rPr lang="en-US" sz="1600" dirty="0"/>
              <a:t>The application smoothens and reduces the resolution of OptoTrak data</a:t>
            </a:r>
          </a:p>
          <a:p>
            <a:pPr lvl="1">
              <a:buFont typeface="Arial" panose="020B0604020202020204" pitchFamily="34" charset="0"/>
              <a:buChar char="•"/>
            </a:pPr>
            <a:r>
              <a:rPr lang="en-US" sz="1600" dirty="0"/>
              <a:t>As such, ROM is typically reported as 0-2</a:t>
            </a:r>
            <a:r>
              <a:rPr lang="en-US" sz="1600" dirty="0">
                <a:latin typeface="Calibri" panose="020F0502020204030204" pitchFamily="34" charset="0"/>
                <a:cs typeface="Calibri" panose="020F0502020204030204" pitchFamily="34" charset="0"/>
              </a:rPr>
              <a:t>⁰</a:t>
            </a:r>
            <a:r>
              <a:rPr lang="en-US" sz="1600" dirty="0"/>
              <a:t> less than it actually is, so use the 6DOM ROM ANALYZER to accurately report ROM</a:t>
            </a:r>
          </a:p>
        </p:txBody>
      </p:sp>
      <p:pic>
        <p:nvPicPr>
          <p:cNvPr id="6" name="Picture 5">
            <a:extLst>
              <a:ext uri="{FF2B5EF4-FFF2-40B4-BE49-F238E27FC236}">
                <a16:creationId xmlns:a16="http://schemas.microsoft.com/office/drawing/2014/main" id="{DA9F2C72-2392-444F-B74B-C13B239A96F5}"/>
              </a:ext>
            </a:extLst>
          </p:cNvPr>
          <p:cNvPicPr>
            <a:picLocks noChangeAspect="1"/>
          </p:cNvPicPr>
          <p:nvPr/>
        </p:nvPicPr>
        <p:blipFill>
          <a:blip r:embed="rId2"/>
          <a:stretch>
            <a:fillRect/>
          </a:stretch>
        </p:blipFill>
        <p:spPr>
          <a:xfrm>
            <a:off x="5854692" y="1947134"/>
            <a:ext cx="5956308" cy="4121253"/>
          </a:xfrm>
          <a:prstGeom prst="rect">
            <a:avLst/>
          </a:prstGeom>
        </p:spPr>
      </p:pic>
    </p:spTree>
    <p:extLst>
      <p:ext uri="{BB962C8B-B14F-4D97-AF65-F5344CB8AC3E}">
        <p14:creationId xmlns:p14="http://schemas.microsoft.com/office/powerpoint/2010/main" val="3207539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D0797-4EC7-4996-A689-A6F9BF118FCE}"/>
              </a:ext>
            </a:extLst>
          </p:cNvPr>
          <p:cNvSpPr>
            <a:spLocks noGrp="1"/>
          </p:cNvSpPr>
          <p:nvPr>
            <p:ph type="title"/>
          </p:nvPr>
        </p:nvSpPr>
        <p:spPr/>
        <p:txBody>
          <a:bodyPr/>
          <a:lstStyle/>
          <a:p>
            <a:r>
              <a:rPr lang="en-US" dirty="0"/>
              <a:t>Range of Motion (ROM)	</a:t>
            </a:r>
          </a:p>
        </p:txBody>
      </p:sp>
      <p:sp>
        <p:nvSpPr>
          <p:cNvPr id="3" name="Content Placeholder 2">
            <a:extLst>
              <a:ext uri="{FF2B5EF4-FFF2-40B4-BE49-F238E27FC236}">
                <a16:creationId xmlns:a16="http://schemas.microsoft.com/office/drawing/2014/main" id="{5B45DB63-F7B7-4828-BDAF-AEFD6D345BC4}"/>
              </a:ext>
            </a:extLst>
          </p:cNvPr>
          <p:cNvSpPr>
            <a:spLocks noGrp="1"/>
          </p:cNvSpPr>
          <p:nvPr>
            <p:ph idx="1"/>
          </p:nvPr>
        </p:nvSpPr>
        <p:spPr>
          <a:xfrm>
            <a:off x="1024128" y="1936376"/>
            <a:ext cx="5344399" cy="5008954"/>
          </a:xfrm>
        </p:spPr>
        <p:txBody>
          <a:bodyPr>
            <a:normAutofit/>
          </a:bodyPr>
          <a:lstStyle/>
          <a:p>
            <a:pPr>
              <a:buFont typeface="Arial" panose="020B0604020202020204" pitchFamily="34" charset="0"/>
              <a:buChar char="•"/>
            </a:pPr>
            <a:r>
              <a:rPr lang="en-US" dirty="0"/>
              <a:t> The 6-degrees of freedom motion simulator (6DOF) allows us to quantify total range of motion (ROM) in the 6 directions</a:t>
            </a:r>
          </a:p>
          <a:p>
            <a:pPr lvl="2">
              <a:buFont typeface="Arial" panose="020B0604020202020204" pitchFamily="34" charset="0"/>
              <a:buChar char="•"/>
            </a:pPr>
            <a:r>
              <a:rPr lang="en-US" sz="1600" dirty="0"/>
              <a:t>Flexion-Extension (FE)</a:t>
            </a:r>
          </a:p>
          <a:p>
            <a:pPr lvl="2">
              <a:buFont typeface="Arial" panose="020B0604020202020204" pitchFamily="34" charset="0"/>
              <a:buChar char="•"/>
            </a:pPr>
            <a:r>
              <a:rPr lang="en-US" sz="1600" dirty="0"/>
              <a:t>Lateral Bending (LB)</a:t>
            </a:r>
          </a:p>
          <a:p>
            <a:pPr lvl="2">
              <a:buFont typeface="Arial" panose="020B0604020202020204" pitchFamily="34" charset="0"/>
              <a:buChar char="•"/>
            </a:pPr>
            <a:r>
              <a:rPr lang="en-US" sz="1600" dirty="0"/>
              <a:t>Axial Rotation (AR)</a:t>
            </a:r>
            <a:endParaRPr lang="en-US" dirty="0"/>
          </a:p>
          <a:p>
            <a:pPr>
              <a:buFont typeface="Arial" panose="020B0604020202020204" pitchFamily="34" charset="0"/>
              <a:buChar char="•"/>
            </a:pPr>
            <a:r>
              <a:rPr lang="en-US" dirty="0"/>
              <a:t> Tells us how much spinal segments move during applied bending</a:t>
            </a:r>
          </a:p>
          <a:p>
            <a:pPr>
              <a:buFont typeface="Arial" panose="020B0604020202020204" pitchFamily="34" charset="0"/>
              <a:buChar char="•"/>
            </a:pPr>
            <a:r>
              <a:rPr lang="en-US" dirty="0"/>
              <a:t>Load cell cranial to the specimen measures applied torque in the direction of bending</a:t>
            </a:r>
          </a:p>
          <a:p>
            <a:pPr>
              <a:buFont typeface="Arial" panose="020B0604020202020204" pitchFamily="34" charset="0"/>
              <a:buChar char="•"/>
            </a:pPr>
            <a:r>
              <a:rPr lang="en-US" dirty="0"/>
              <a:t>Pneumatics ensure weightlessness of the specimen to achieve pure bending moments</a:t>
            </a:r>
          </a:p>
          <a:p>
            <a:pPr lvl="1">
              <a:buFont typeface="Arial" panose="020B0604020202020204" pitchFamily="34" charset="0"/>
              <a:buChar char="•"/>
            </a:pPr>
            <a:r>
              <a:rPr lang="en-US" dirty="0"/>
              <a:t>i.e. equal torque at every level of the spine  </a:t>
            </a:r>
          </a:p>
          <a:p>
            <a:pPr lvl="1">
              <a:buFont typeface="Arial" panose="020B0604020202020204" pitchFamily="34" charset="0"/>
              <a:buChar char="•"/>
            </a:pPr>
            <a:r>
              <a:rPr lang="en-US" dirty="0">
                <a:solidFill>
                  <a:srgbClr val="FF0000"/>
                </a:solidFill>
              </a:rPr>
              <a:t>This is not yet validated!!!</a:t>
            </a:r>
          </a:p>
          <a:p>
            <a:pPr marL="128016" lvl="1" indent="0">
              <a:buNone/>
            </a:pPr>
            <a:endParaRPr lang="en-US" dirty="0"/>
          </a:p>
        </p:txBody>
      </p:sp>
      <p:sp>
        <p:nvSpPr>
          <p:cNvPr id="4" name="Slide Number Placeholder 3">
            <a:extLst>
              <a:ext uri="{FF2B5EF4-FFF2-40B4-BE49-F238E27FC236}">
                <a16:creationId xmlns:a16="http://schemas.microsoft.com/office/drawing/2014/main" id="{E650D49C-95F0-4E90-A433-38F89CEE6298}"/>
              </a:ext>
            </a:extLst>
          </p:cNvPr>
          <p:cNvSpPr>
            <a:spLocks noGrp="1"/>
          </p:cNvSpPr>
          <p:nvPr>
            <p:ph type="sldNum" sz="quarter" idx="12"/>
          </p:nvPr>
        </p:nvSpPr>
        <p:spPr/>
        <p:txBody>
          <a:bodyPr/>
          <a:lstStyle/>
          <a:p>
            <a:fld id="{A9E15FFD-9433-4A06-B654-BA5177A6615A}" type="slidenum">
              <a:rPr lang="en-US" smtClean="0"/>
              <a:t>3</a:t>
            </a:fld>
            <a:endParaRPr lang="en-US"/>
          </a:p>
        </p:txBody>
      </p:sp>
      <p:grpSp>
        <p:nvGrpSpPr>
          <p:cNvPr id="22" name="Group 21">
            <a:extLst>
              <a:ext uri="{FF2B5EF4-FFF2-40B4-BE49-F238E27FC236}">
                <a16:creationId xmlns:a16="http://schemas.microsoft.com/office/drawing/2014/main" id="{3EECD016-B957-4591-B601-5AEC3540CA2E}"/>
              </a:ext>
            </a:extLst>
          </p:cNvPr>
          <p:cNvGrpSpPr/>
          <p:nvPr/>
        </p:nvGrpSpPr>
        <p:grpSpPr>
          <a:xfrm>
            <a:off x="7314168" y="655888"/>
            <a:ext cx="4078130" cy="5616896"/>
            <a:chOff x="2482823" y="1241104"/>
            <a:chExt cx="4078130" cy="5616896"/>
          </a:xfrm>
        </p:grpSpPr>
        <p:pic>
          <p:nvPicPr>
            <p:cNvPr id="23" name="Picture 22">
              <a:extLst>
                <a:ext uri="{FF2B5EF4-FFF2-40B4-BE49-F238E27FC236}">
                  <a16:creationId xmlns:a16="http://schemas.microsoft.com/office/drawing/2014/main" id="{F5FCBA47-8C2D-4781-80FF-A65A52BE1C0D}"/>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p:blipFill>
          <p:spPr>
            <a:xfrm rot="16200000">
              <a:off x="1713440" y="2010487"/>
              <a:ext cx="5616896" cy="4078130"/>
            </a:xfrm>
            <a:prstGeom prst="rect">
              <a:avLst/>
            </a:prstGeom>
          </p:spPr>
        </p:pic>
        <p:cxnSp>
          <p:nvCxnSpPr>
            <p:cNvPr id="24" name="Straight Arrow Connector 23">
              <a:extLst>
                <a:ext uri="{FF2B5EF4-FFF2-40B4-BE49-F238E27FC236}">
                  <a16:creationId xmlns:a16="http://schemas.microsoft.com/office/drawing/2014/main" id="{CFEB13DD-7899-42C7-BF8E-C5AE1088A2D0}"/>
                </a:ext>
              </a:extLst>
            </p:cNvPr>
            <p:cNvCxnSpPr/>
            <p:nvPr/>
          </p:nvCxnSpPr>
          <p:spPr>
            <a:xfrm flipH="1" flipV="1">
              <a:off x="2482823" y="2834637"/>
              <a:ext cx="3177202" cy="489640"/>
            </a:xfrm>
            <a:prstGeom prst="straightConnector1">
              <a:avLst/>
            </a:prstGeom>
            <a:ln w="57150">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607F2718-C95E-436F-B9BF-01341DB21320}"/>
                </a:ext>
              </a:extLst>
            </p:cNvPr>
            <p:cNvSpPr txBox="1"/>
            <p:nvPr/>
          </p:nvSpPr>
          <p:spPr>
            <a:xfrm>
              <a:off x="5133376" y="2897364"/>
              <a:ext cx="1371600" cy="276999"/>
            </a:xfrm>
            <a:prstGeom prst="rect">
              <a:avLst/>
            </a:prstGeom>
            <a:solidFill>
              <a:schemeClr val="accent5">
                <a:lumMod val="20000"/>
                <a:lumOff val="80000"/>
                <a:alpha val="75000"/>
              </a:schemeClr>
            </a:solidFill>
            <a:ln>
              <a:noFill/>
            </a:ln>
          </p:spPr>
          <p:txBody>
            <a:bodyPr wrap="square" rtlCol="0">
              <a:spAutoFit/>
            </a:bodyPr>
            <a:lstStyle/>
            <a:p>
              <a:pPr algn="ctr"/>
              <a:r>
                <a:rPr lang="en-US" sz="1200" b="1" dirty="0">
                  <a:latin typeface="Helvetica" charset="0"/>
                  <a:ea typeface="Helvetica" charset="0"/>
                  <a:cs typeface="Helvetica" charset="0"/>
                </a:rPr>
                <a:t>ML Translation</a:t>
              </a:r>
            </a:p>
          </p:txBody>
        </p:sp>
        <p:cxnSp>
          <p:nvCxnSpPr>
            <p:cNvPr id="26" name="Straight Arrow Connector 25">
              <a:extLst>
                <a:ext uri="{FF2B5EF4-FFF2-40B4-BE49-F238E27FC236}">
                  <a16:creationId xmlns:a16="http://schemas.microsoft.com/office/drawing/2014/main" id="{916A20B4-A9FB-4C06-BE87-E4C63AB0AAE4}"/>
                </a:ext>
              </a:extLst>
            </p:cNvPr>
            <p:cNvCxnSpPr/>
            <p:nvPr/>
          </p:nvCxnSpPr>
          <p:spPr>
            <a:xfrm flipH="1">
              <a:off x="2673634" y="1393444"/>
              <a:ext cx="2858058" cy="1288852"/>
            </a:xfrm>
            <a:prstGeom prst="straightConnector1">
              <a:avLst/>
            </a:prstGeom>
            <a:ln w="57150">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6DADA32C-4FB4-4CF0-80E6-0B8BC6B5C09F}"/>
                </a:ext>
              </a:extLst>
            </p:cNvPr>
            <p:cNvSpPr txBox="1"/>
            <p:nvPr/>
          </p:nvSpPr>
          <p:spPr>
            <a:xfrm>
              <a:off x="4974225" y="1706683"/>
              <a:ext cx="1371600" cy="276999"/>
            </a:xfrm>
            <a:prstGeom prst="rect">
              <a:avLst/>
            </a:prstGeom>
            <a:solidFill>
              <a:schemeClr val="accent5">
                <a:lumMod val="20000"/>
                <a:lumOff val="80000"/>
                <a:alpha val="75000"/>
              </a:schemeClr>
            </a:solidFill>
            <a:ln>
              <a:noFill/>
            </a:ln>
          </p:spPr>
          <p:txBody>
            <a:bodyPr wrap="square" rtlCol="0">
              <a:spAutoFit/>
            </a:bodyPr>
            <a:lstStyle/>
            <a:p>
              <a:pPr algn="ctr"/>
              <a:r>
                <a:rPr lang="en-US" sz="1200" b="1" dirty="0">
                  <a:latin typeface="Helvetica" charset="0"/>
                  <a:ea typeface="Helvetica" charset="0"/>
                  <a:cs typeface="Helvetica" charset="0"/>
                </a:rPr>
                <a:t>AP Translation</a:t>
              </a:r>
            </a:p>
          </p:txBody>
        </p:sp>
        <p:sp>
          <p:nvSpPr>
            <p:cNvPr id="28" name="TextBox 27">
              <a:extLst>
                <a:ext uri="{FF2B5EF4-FFF2-40B4-BE49-F238E27FC236}">
                  <a16:creationId xmlns:a16="http://schemas.microsoft.com/office/drawing/2014/main" id="{BBB71FD9-08FE-4752-A9A6-2F20CAE90F05}"/>
                </a:ext>
              </a:extLst>
            </p:cNvPr>
            <p:cNvSpPr txBox="1"/>
            <p:nvPr/>
          </p:nvSpPr>
          <p:spPr>
            <a:xfrm>
              <a:off x="2838237" y="1355672"/>
              <a:ext cx="1371600" cy="276999"/>
            </a:xfrm>
            <a:prstGeom prst="rect">
              <a:avLst/>
            </a:prstGeom>
            <a:solidFill>
              <a:schemeClr val="accent5">
                <a:lumMod val="20000"/>
                <a:lumOff val="80000"/>
                <a:alpha val="75000"/>
              </a:schemeClr>
            </a:solidFill>
            <a:ln>
              <a:noFill/>
            </a:ln>
          </p:spPr>
          <p:txBody>
            <a:bodyPr wrap="square" rtlCol="0">
              <a:spAutoFit/>
            </a:bodyPr>
            <a:lstStyle/>
            <a:p>
              <a:pPr algn="ctr"/>
              <a:r>
                <a:rPr lang="en-US" sz="1200" b="1" dirty="0">
                  <a:latin typeface="Helvetica" charset="0"/>
                  <a:ea typeface="Helvetica" charset="0"/>
                  <a:cs typeface="Helvetica" charset="0"/>
                </a:rPr>
                <a:t>CC translation</a:t>
              </a:r>
            </a:p>
          </p:txBody>
        </p:sp>
        <p:cxnSp>
          <p:nvCxnSpPr>
            <p:cNvPr id="29" name="Straight Arrow Connector 28">
              <a:extLst>
                <a:ext uri="{FF2B5EF4-FFF2-40B4-BE49-F238E27FC236}">
                  <a16:creationId xmlns:a16="http://schemas.microsoft.com/office/drawing/2014/main" id="{FF121C57-AAF3-41A1-995D-57ED942822D1}"/>
                </a:ext>
              </a:extLst>
            </p:cNvPr>
            <p:cNvCxnSpPr/>
            <p:nvPr/>
          </p:nvCxnSpPr>
          <p:spPr>
            <a:xfrm>
              <a:off x="4365135" y="1393444"/>
              <a:ext cx="35245" cy="2265980"/>
            </a:xfrm>
            <a:prstGeom prst="straightConnector1">
              <a:avLst/>
            </a:prstGeom>
            <a:ln w="57150">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908B31A4-D692-40BD-B17F-F10591CCB9E1}"/>
                </a:ext>
              </a:extLst>
            </p:cNvPr>
            <p:cNvSpPr txBox="1"/>
            <p:nvPr/>
          </p:nvSpPr>
          <p:spPr>
            <a:xfrm>
              <a:off x="4974225" y="4550219"/>
              <a:ext cx="1371600" cy="276999"/>
            </a:xfrm>
            <a:prstGeom prst="rect">
              <a:avLst/>
            </a:prstGeom>
            <a:solidFill>
              <a:schemeClr val="accent2">
                <a:lumMod val="20000"/>
                <a:lumOff val="80000"/>
                <a:alpha val="75000"/>
              </a:schemeClr>
            </a:solidFill>
            <a:ln>
              <a:noFill/>
            </a:ln>
          </p:spPr>
          <p:txBody>
            <a:bodyPr wrap="square" rtlCol="0">
              <a:spAutoFit/>
            </a:bodyPr>
            <a:lstStyle/>
            <a:p>
              <a:pPr algn="ctr"/>
              <a:r>
                <a:rPr lang="en-US" sz="1200" b="1" dirty="0">
                  <a:latin typeface="Helvetica" charset="0"/>
                  <a:ea typeface="Helvetica" charset="0"/>
                  <a:cs typeface="Helvetica" charset="0"/>
                </a:rPr>
                <a:t>Lateral Bending</a:t>
              </a:r>
            </a:p>
          </p:txBody>
        </p:sp>
        <p:sp>
          <p:nvSpPr>
            <p:cNvPr id="31" name="TextBox 30">
              <a:extLst>
                <a:ext uri="{FF2B5EF4-FFF2-40B4-BE49-F238E27FC236}">
                  <a16:creationId xmlns:a16="http://schemas.microsoft.com/office/drawing/2014/main" id="{E02497EB-CFAE-4C18-BEF2-F9DF6176DE53}"/>
                </a:ext>
              </a:extLst>
            </p:cNvPr>
            <p:cNvSpPr txBox="1"/>
            <p:nvPr/>
          </p:nvSpPr>
          <p:spPr>
            <a:xfrm>
              <a:off x="2775401" y="3577430"/>
              <a:ext cx="1371600" cy="276999"/>
            </a:xfrm>
            <a:prstGeom prst="rect">
              <a:avLst/>
            </a:prstGeom>
            <a:solidFill>
              <a:srgbClr val="FFC000">
                <a:alpha val="40000"/>
              </a:srgbClr>
            </a:solidFill>
            <a:ln>
              <a:noFill/>
            </a:ln>
          </p:spPr>
          <p:txBody>
            <a:bodyPr wrap="square" rtlCol="0">
              <a:spAutoFit/>
            </a:bodyPr>
            <a:lstStyle/>
            <a:p>
              <a:pPr algn="ctr"/>
              <a:r>
                <a:rPr lang="en-US" sz="1200" b="1" dirty="0">
                  <a:latin typeface="Helvetica" charset="0"/>
                  <a:ea typeface="Helvetica" charset="0"/>
                  <a:cs typeface="Helvetica" charset="0"/>
                </a:rPr>
                <a:t>Axial Rotation</a:t>
              </a:r>
            </a:p>
          </p:txBody>
        </p:sp>
        <p:sp>
          <p:nvSpPr>
            <p:cNvPr id="32" name="TextBox 31">
              <a:extLst>
                <a:ext uri="{FF2B5EF4-FFF2-40B4-BE49-F238E27FC236}">
                  <a16:creationId xmlns:a16="http://schemas.microsoft.com/office/drawing/2014/main" id="{42F09F55-F08A-42AE-97B5-266DCC9685EF}"/>
                </a:ext>
              </a:extLst>
            </p:cNvPr>
            <p:cNvSpPr txBox="1"/>
            <p:nvPr/>
          </p:nvSpPr>
          <p:spPr>
            <a:xfrm>
              <a:off x="2594753" y="4601403"/>
              <a:ext cx="1371600" cy="457200"/>
            </a:xfrm>
            <a:prstGeom prst="rect">
              <a:avLst/>
            </a:prstGeom>
            <a:solidFill>
              <a:srgbClr val="FF0000">
                <a:alpha val="46000"/>
              </a:srgbClr>
            </a:solidFill>
            <a:ln>
              <a:noFill/>
            </a:ln>
          </p:spPr>
          <p:txBody>
            <a:bodyPr wrap="square" rtlCol="0">
              <a:spAutoFit/>
            </a:bodyPr>
            <a:lstStyle/>
            <a:p>
              <a:pPr algn="ctr"/>
              <a:r>
                <a:rPr lang="en-US" sz="1200" b="1" dirty="0">
                  <a:latin typeface="Helvetica" charset="0"/>
                  <a:ea typeface="Helvetica" charset="0"/>
                  <a:cs typeface="Helvetica" charset="0"/>
                </a:rPr>
                <a:t>Flexion Extension</a:t>
              </a:r>
            </a:p>
          </p:txBody>
        </p:sp>
        <p:sp>
          <p:nvSpPr>
            <p:cNvPr id="33" name="Arc 32">
              <a:extLst>
                <a:ext uri="{FF2B5EF4-FFF2-40B4-BE49-F238E27FC236}">
                  <a16:creationId xmlns:a16="http://schemas.microsoft.com/office/drawing/2014/main" id="{78B68C1E-2B3F-4772-990C-8352E945076C}"/>
                </a:ext>
              </a:extLst>
            </p:cNvPr>
            <p:cNvSpPr/>
            <p:nvPr/>
          </p:nvSpPr>
          <p:spPr>
            <a:xfrm rot="17810644">
              <a:off x="4820053" y="4043325"/>
              <a:ext cx="447564" cy="519907"/>
            </a:xfrm>
            <a:prstGeom prst="arc">
              <a:avLst>
                <a:gd name="adj1" fmla="val 10595924"/>
                <a:gd name="adj2" fmla="val 21517949"/>
              </a:avLst>
            </a:prstGeom>
            <a:ln w="38100">
              <a:solidFill>
                <a:srgbClr val="0070C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34" name="Straight Arrow Connector 33">
              <a:extLst>
                <a:ext uri="{FF2B5EF4-FFF2-40B4-BE49-F238E27FC236}">
                  <a16:creationId xmlns:a16="http://schemas.microsoft.com/office/drawing/2014/main" id="{4060D8C7-934C-4746-B51F-9F24175F2C1C}"/>
                </a:ext>
              </a:extLst>
            </p:cNvPr>
            <p:cNvCxnSpPr/>
            <p:nvPr/>
          </p:nvCxnSpPr>
          <p:spPr>
            <a:xfrm>
              <a:off x="5121050" y="4092580"/>
              <a:ext cx="132724" cy="53969"/>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35" name="Arc 34">
              <a:extLst>
                <a:ext uri="{FF2B5EF4-FFF2-40B4-BE49-F238E27FC236}">
                  <a16:creationId xmlns:a16="http://schemas.microsoft.com/office/drawing/2014/main" id="{DB5B0A07-446E-4F74-8A4E-496052957E8B}"/>
                </a:ext>
              </a:extLst>
            </p:cNvPr>
            <p:cNvSpPr/>
            <p:nvPr/>
          </p:nvSpPr>
          <p:spPr>
            <a:xfrm rot="4717641">
              <a:off x="3692199" y="4011548"/>
              <a:ext cx="447564" cy="519907"/>
            </a:xfrm>
            <a:prstGeom prst="arc">
              <a:avLst>
                <a:gd name="adj1" fmla="val 10595924"/>
                <a:gd name="adj2" fmla="val 21517949"/>
              </a:avLst>
            </a:prstGeom>
            <a:ln w="38100">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36" name="Straight Arrow Connector 35">
              <a:extLst>
                <a:ext uri="{FF2B5EF4-FFF2-40B4-BE49-F238E27FC236}">
                  <a16:creationId xmlns:a16="http://schemas.microsoft.com/office/drawing/2014/main" id="{94AAF54D-8445-42BE-AB9D-53741ABB4F93}"/>
                </a:ext>
              </a:extLst>
            </p:cNvPr>
            <p:cNvCxnSpPr/>
            <p:nvPr/>
          </p:nvCxnSpPr>
          <p:spPr>
            <a:xfrm rot="8506997">
              <a:off x="3744316" y="4044266"/>
              <a:ext cx="132724" cy="53969"/>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7" name="Arc 36">
              <a:extLst>
                <a:ext uri="{FF2B5EF4-FFF2-40B4-BE49-F238E27FC236}">
                  <a16:creationId xmlns:a16="http://schemas.microsoft.com/office/drawing/2014/main" id="{1594B84C-6CB4-4C5E-9DE7-EB02075C367F}"/>
                </a:ext>
              </a:extLst>
            </p:cNvPr>
            <p:cNvSpPr/>
            <p:nvPr/>
          </p:nvSpPr>
          <p:spPr>
            <a:xfrm rot="15978839" flipH="1" flipV="1">
              <a:off x="4332727" y="3731032"/>
              <a:ext cx="93443" cy="422895"/>
            </a:xfrm>
            <a:prstGeom prst="arc">
              <a:avLst>
                <a:gd name="adj1" fmla="val 15753090"/>
                <a:gd name="adj2" fmla="val 5792850"/>
              </a:avLst>
            </a:prstGeom>
            <a:ln w="38100">
              <a:solidFill>
                <a:srgbClr val="FFC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38" name="Straight Arrow Connector 37">
              <a:extLst>
                <a:ext uri="{FF2B5EF4-FFF2-40B4-BE49-F238E27FC236}">
                  <a16:creationId xmlns:a16="http://schemas.microsoft.com/office/drawing/2014/main" id="{305298E5-E9B6-4085-8F07-6082B16D1B72}"/>
                </a:ext>
              </a:extLst>
            </p:cNvPr>
            <p:cNvCxnSpPr/>
            <p:nvPr/>
          </p:nvCxnSpPr>
          <p:spPr>
            <a:xfrm flipV="1">
              <a:off x="4184460" y="3882260"/>
              <a:ext cx="174325" cy="50791"/>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535902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4704F-A946-4F65-91C3-8A3BB317F4BB}"/>
              </a:ext>
            </a:extLst>
          </p:cNvPr>
          <p:cNvSpPr>
            <a:spLocks noGrp="1"/>
          </p:cNvSpPr>
          <p:nvPr>
            <p:ph type="title"/>
          </p:nvPr>
        </p:nvSpPr>
        <p:spPr/>
        <p:txBody>
          <a:bodyPr/>
          <a:lstStyle/>
          <a:p>
            <a:r>
              <a:rPr lang="en-US" dirty="0"/>
              <a:t>References	</a:t>
            </a:r>
          </a:p>
        </p:txBody>
      </p:sp>
      <p:sp>
        <p:nvSpPr>
          <p:cNvPr id="3" name="Content Placeholder 2">
            <a:extLst>
              <a:ext uri="{FF2B5EF4-FFF2-40B4-BE49-F238E27FC236}">
                <a16:creationId xmlns:a16="http://schemas.microsoft.com/office/drawing/2014/main" id="{B88A021B-F593-4AB9-8C94-4A952CBD8149}"/>
              </a:ext>
            </a:extLst>
          </p:cNvPr>
          <p:cNvSpPr>
            <a:spLocks noGrp="1"/>
          </p:cNvSpPr>
          <p:nvPr>
            <p:ph idx="1"/>
          </p:nvPr>
        </p:nvSpPr>
        <p:spPr/>
        <p:txBody>
          <a:bodyPr>
            <a:normAutofit lnSpcReduction="10000"/>
          </a:bodyPr>
          <a:lstStyle/>
          <a:p>
            <a:pPr marL="470916" lvl="1" indent="-342900">
              <a:buFont typeface="+mj-lt"/>
              <a:buAutoNum type="arabicPeriod"/>
            </a:pPr>
            <a:r>
              <a:rPr lang="en-US" dirty="0"/>
              <a:t>Wilke HJ, Wenger K, </a:t>
            </a:r>
            <a:r>
              <a:rPr lang="en-US" dirty="0" err="1"/>
              <a:t>Claes</a:t>
            </a:r>
            <a:r>
              <a:rPr lang="en-US" dirty="0"/>
              <a:t> L. Testing criteria for spinal implants: recommendations for the standardization of in vitro stability testing of spinal implants. Eur Spine J. 1998;7(2):148-154. doi:10.1007/s005860050045</a:t>
            </a:r>
            <a:endParaRPr lang="en-US" sz="1600" dirty="0"/>
          </a:p>
          <a:p>
            <a:pPr marL="470916" lvl="1" indent="-342900">
              <a:buFont typeface="+mj-lt"/>
              <a:buAutoNum type="arabicPeriod"/>
            </a:pPr>
            <a:r>
              <a:rPr lang="en-US" dirty="0" err="1"/>
              <a:t>Zirbel</a:t>
            </a:r>
            <a:r>
              <a:rPr lang="en-US" dirty="0"/>
              <a:t> SA, </a:t>
            </a:r>
            <a:r>
              <a:rPr lang="en-US" dirty="0" err="1"/>
              <a:t>Stolworthy</a:t>
            </a:r>
            <a:r>
              <a:rPr lang="en-US" dirty="0"/>
              <a:t> DK, Howell LL, Bowden AE. Intervertebral disc degeneration alters lumbar spine segmental stiffness in all modes of loading under a compressive follower load. </a:t>
            </a:r>
            <a:r>
              <a:rPr lang="en-US" i="1" dirty="0"/>
              <a:t>The Spine Journal</a:t>
            </a:r>
            <a:r>
              <a:rPr lang="en-US" dirty="0"/>
              <a:t>. 2013;13(9):1134-1147. doi:10.1016/j.spinee.2013.02.010 </a:t>
            </a:r>
          </a:p>
          <a:p>
            <a:pPr marL="470916" lvl="1" indent="-342900">
              <a:buFont typeface="+mj-lt"/>
              <a:buAutoNum type="arabicPeriod"/>
            </a:pPr>
            <a:r>
              <a:rPr lang="en-US" dirty="0"/>
              <a:t>Wilke HJ, </a:t>
            </a:r>
            <a:r>
              <a:rPr lang="en-US" dirty="0" err="1"/>
              <a:t>Herkommer</a:t>
            </a:r>
            <a:r>
              <a:rPr lang="en-US" dirty="0"/>
              <a:t> A, Werner K, </a:t>
            </a:r>
            <a:r>
              <a:rPr lang="en-US" dirty="0" err="1"/>
              <a:t>Liebsch</a:t>
            </a:r>
            <a:r>
              <a:rPr lang="en-US" dirty="0"/>
              <a:t> C. In vitro analysis of the segmental flexibility of the thoracic spine. </a:t>
            </a:r>
            <a:r>
              <a:rPr lang="en-US" dirty="0" err="1"/>
              <a:t>PLoS</a:t>
            </a:r>
            <a:r>
              <a:rPr lang="en-US" dirty="0"/>
              <a:t> One. 2017;12(5):e0177823. Published 2017 May 16. doi:10.1371/journal.pone.0177823</a:t>
            </a:r>
          </a:p>
          <a:p>
            <a:pPr marL="470916" lvl="1" indent="-342900">
              <a:buFont typeface="+mj-lt"/>
              <a:buAutoNum type="arabicPeriod"/>
            </a:pPr>
            <a:r>
              <a:rPr lang="en-US" dirty="0"/>
              <a:t>Tan E, Wang T, Pelletier MH, Walsh WR. Effects of cement augmentation on the mechanical stability of multilevel spine after vertebral compression fracture. Journal of Spine Surgery. 2016;2(2):111-121. doi:10.21037/jss.2016.06.05 </a:t>
            </a:r>
          </a:p>
          <a:p>
            <a:pPr marL="470916" lvl="1" indent="-342900">
              <a:buFont typeface="+mj-lt"/>
              <a:buAutoNum type="arabicPeriod"/>
            </a:pPr>
            <a:r>
              <a:rPr lang="en-US" dirty="0"/>
              <a:t>Di Pauli von </a:t>
            </a:r>
            <a:r>
              <a:rPr lang="en-US" dirty="0" err="1"/>
              <a:t>Treuheim</a:t>
            </a:r>
            <a:r>
              <a:rPr lang="en-US" dirty="0"/>
              <a:t> T, Zengerle L, Hecht AC, </a:t>
            </a:r>
            <a:r>
              <a:rPr lang="en-US" dirty="0" err="1"/>
              <a:t>Iatridis</a:t>
            </a:r>
            <a:r>
              <a:rPr lang="en-US" dirty="0"/>
              <a:t> JC, Wilke HJ. Does the neutral zone quantification method matter? Efficacy of evaluating neutral zone during destabilization and </a:t>
            </a:r>
            <a:r>
              <a:rPr lang="en-US" dirty="0" err="1"/>
              <a:t>restabilization</a:t>
            </a:r>
            <a:r>
              <a:rPr lang="en-US" dirty="0"/>
              <a:t> in human spine implant testing. J Biomech. 2021;129:110756. doi:10.1016/j.jbiomech.2021.110756</a:t>
            </a:r>
          </a:p>
        </p:txBody>
      </p:sp>
      <p:sp>
        <p:nvSpPr>
          <p:cNvPr id="4" name="Slide Number Placeholder 3">
            <a:extLst>
              <a:ext uri="{FF2B5EF4-FFF2-40B4-BE49-F238E27FC236}">
                <a16:creationId xmlns:a16="http://schemas.microsoft.com/office/drawing/2014/main" id="{F63428B0-FD98-4596-9445-290066ED07E4}"/>
              </a:ext>
            </a:extLst>
          </p:cNvPr>
          <p:cNvSpPr>
            <a:spLocks noGrp="1"/>
          </p:cNvSpPr>
          <p:nvPr>
            <p:ph type="sldNum" sz="quarter" idx="12"/>
          </p:nvPr>
        </p:nvSpPr>
        <p:spPr/>
        <p:txBody>
          <a:bodyPr/>
          <a:lstStyle/>
          <a:p>
            <a:pPr algn="r"/>
            <a:fld id="{A9E15FFD-9433-4A06-B654-BA5177A6615A}" type="slidenum">
              <a:rPr lang="en-US" smtClean="0"/>
              <a:pPr algn="r"/>
              <a:t>30</a:t>
            </a:fld>
            <a:endParaRPr lang="en-US" dirty="0"/>
          </a:p>
        </p:txBody>
      </p:sp>
    </p:spTree>
    <p:extLst>
      <p:ext uri="{BB962C8B-B14F-4D97-AF65-F5344CB8AC3E}">
        <p14:creationId xmlns:p14="http://schemas.microsoft.com/office/powerpoint/2010/main" val="1761105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F955B-7409-4011-B9EC-6139D92BB286}"/>
              </a:ext>
            </a:extLst>
          </p:cNvPr>
          <p:cNvSpPr>
            <a:spLocks noGrp="1"/>
          </p:cNvSpPr>
          <p:nvPr>
            <p:ph type="title"/>
          </p:nvPr>
        </p:nvSpPr>
        <p:spPr/>
        <p:txBody>
          <a:bodyPr/>
          <a:lstStyle/>
          <a:p>
            <a:r>
              <a:rPr lang="en-US" dirty="0"/>
              <a:t>Installing Load vs. Displacement analyzer</a:t>
            </a:r>
          </a:p>
        </p:txBody>
      </p:sp>
      <p:sp>
        <p:nvSpPr>
          <p:cNvPr id="3" name="Content Placeholder 2">
            <a:extLst>
              <a:ext uri="{FF2B5EF4-FFF2-40B4-BE49-F238E27FC236}">
                <a16:creationId xmlns:a16="http://schemas.microsoft.com/office/drawing/2014/main" id="{C33287FC-9684-43B4-BF5C-854378A39AA7}"/>
              </a:ext>
            </a:extLst>
          </p:cNvPr>
          <p:cNvSpPr>
            <a:spLocks noGrp="1"/>
          </p:cNvSpPr>
          <p:nvPr>
            <p:ph idx="1"/>
          </p:nvPr>
        </p:nvSpPr>
        <p:spPr>
          <a:xfrm>
            <a:off x="1024128" y="2295236"/>
            <a:ext cx="9720073" cy="4023360"/>
          </a:xfrm>
        </p:spPr>
        <p:txBody>
          <a:bodyPr/>
          <a:lstStyle/>
          <a:p>
            <a:pPr marL="457200" indent="-457200">
              <a:buFont typeface="+mj-lt"/>
              <a:buAutoNum type="arabicPeriod"/>
            </a:pPr>
            <a:r>
              <a:rPr lang="en-US" dirty="0"/>
              <a:t>Install MATLAB Runtime R2022a (9.12)</a:t>
            </a:r>
          </a:p>
          <a:p>
            <a:pPr marL="459486" lvl="1" indent="-285750"/>
            <a:r>
              <a:rPr lang="en-US" dirty="0"/>
              <a:t>Need this version to run the application</a:t>
            </a:r>
          </a:p>
          <a:p>
            <a:pPr marL="459486" lvl="1" indent="-285750"/>
            <a:endParaRPr lang="en-US" dirty="0"/>
          </a:p>
          <a:p>
            <a:pPr marL="173736" lvl="1" indent="0">
              <a:buNone/>
            </a:pPr>
            <a:endParaRPr lang="en-US" dirty="0"/>
          </a:p>
        </p:txBody>
      </p:sp>
      <p:pic>
        <p:nvPicPr>
          <p:cNvPr id="4" name="Picture 3">
            <a:extLst>
              <a:ext uri="{FF2B5EF4-FFF2-40B4-BE49-F238E27FC236}">
                <a16:creationId xmlns:a16="http://schemas.microsoft.com/office/drawing/2014/main" id="{DDA4E11A-C884-4B40-BF69-B44287BC07EB}"/>
              </a:ext>
            </a:extLst>
          </p:cNvPr>
          <p:cNvPicPr/>
          <p:nvPr/>
        </p:nvPicPr>
        <p:blipFill>
          <a:blip r:embed="rId2"/>
          <a:stretch>
            <a:fillRect/>
          </a:stretch>
        </p:blipFill>
        <p:spPr>
          <a:xfrm>
            <a:off x="6407285" y="2286000"/>
            <a:ext cx="5135880" cy="3724275"/>
          </a:xfrm>
          <a:prstGeom prst="rect">
            <a:avLst/>
          </a:prstGeom>
          <a:ln>
            <a:solidFill>
              <a:schemeClr val="accent1"/>
            </a:solidFill>
          </a:ln>
        </p:spPr>
      </p:pic>
      <p:sp>
        <p:nvSpPr>
          <p:cNvPr id="5" name="Rectangle 4">
            <a:extLst>
              <a:ext uri="{FF2B5EF4-FFF2-40B4-BE49-F238E27FC236}">
                <a16:creationId xmlns:a16="http://schemas.microsoft.com/office/drawing/2014/main" id="{8C05DE5E-6F09-4901-917A-FF1D871A5F61}"/>
              </a:ext>
            </a:extLst>
          </p:cNvPr>
          <p:cNvSpPr/>
          <p:nvPr/>
        </p:nvSpPr>
        <p:spPr>
          <a:xfrm>
            <a:off x="6407285" y="5634746"/>
            <a:ext cx="5029200" cy="228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6" name="Slide Number Placeholder 5">
            <a:extLst>
              <a:ext uri="{FF2B5EF4-FFF2-40B4-BE49-F238E27FC236}">
                <a16:creationId xmlns:a16="http://schemas.microsoft.com/office/drawing/2014/main" id="{D4194A22-C5E0-4A93-AC58-9DFBFF799BF2}"/>
              </a:ext>
            </a:extLst>
          </p:cNvPr>
          <p:cNvSpPr>
            <a:spLocks noGrp="1"/>
          </p:cNvSpPr>
          <p:nvPr>
            <p:ph type="sldNum" sz="quarter" idx="12"/>
          </p:nvPr>
        </p:nvSpPr>
        <p:spPr/>
        <p:txBody>
          <a:bodyPr/>
          <a:lstStyle/>
          <a:p>
            <a:pPr algn="r"/>
            <a:fld id="{A9E15FFD-9433-4A06-B654-BA5177A6615A}" type="slidenum">
              <a:rPr lang="en-US" smtClean="0"/>
              <a:pPr algn="r"/>
              <a:t>31</a:t>
            </a:fld>
            <a:endParaRPr lang="en-US" dirty="0"/>
          </a:p>
        </p:txBody>
      </p:sp>
    </p:spTree>
    <p:extLst>
      <p:ext uri="{BB962C8B-B14F-4D97-AF65-F5344CB8AC3E}">
        <p14:creationId xmlns:p14="http://schemas.microsoft.com/office/powerpoint/2010/main" val="19139132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F955B-7409-4011-B9EC-6139D92BB286}"/>
              </a:ext>
            </a:extLst>
          </p:cNvPr>
          <p:cNvSpPr>
            <a:spLocks noGrp="1"/>
          </p:cNvSpPr>
          <p:nvPr>
            <p:ph type="title"/>
          </p:nvPr>
        </p:nvSpPr>
        <p:spPr/>
        <p:txBody>
          <a:bodyPr/>
          <a:lstStyle/>
          <a:p>
            <a:r>
              <a:rPr lang="en-US" dirty="0"/>
              <a:t>Running Load vs. Displacement analyzer</a:t>
            </a:r>
          </a:p>
        </p:txBody>
      </p:sp>
      <p:sp>
        <p:nvSpPr>
          <p:cNvPr id="3" name="Content Placeholder 2">
            <a:extLst>
              <a:ext uri="{FF2B5EF4-FFF2-40B4-BE49-F238E27FC236}">
                <a16:creationId xmlns:a16="http://schemas.microsoft.com/office/drawing/2014/main" id="{C33287FC-9684-43B4-BF5C-854378A39AA7}"/>
              </a:ext>
            </a:extLst>
          </p:cNvPr>
          <p:cNvSpPr>
            <a:spLocks noGrp="1"/>
          </p:cNvSpPr>
          <p:nvPr>
            <p:ph idx="1"/>
          </p:nvPr>
        </p:nvSpPr>
        <p:spPr/>
        <p:txBody>
          <a:bodyPr/>
          <a:lstStyle/>
          <a:p>
            <a:pPr marL="514350" indent="-514350">
              <a:buFont typeface="+mj-lt"/>
              <a:buAutoNum type="arabicPeriod" startAt="2"/>
            </a:pPr>
            <a:r>
              <a:rPr lang="en-US" dirty="0"/>
              <a:t>Go to the server and start the application	</a:t>
            </a:r>
          </a:p>
          <a:p>
            <a:pPr marL="459486" lvl="1" indent="-285750"/>
            <a:r>
              <a:rPr lang="en-US" sz="1600" dirty="0"/>
              <a:t>\\SW10FIL01\Research\Research Operations\Biomechanical\Software\</a:t>
            </a:r>
            <a:r>
              <a:rPr lang="en-US" sz="1600" dirty="0" err="1"/>
              <a:t>LoadvsDisp</a:t>
            </a:r>
            <a:r>
              <a:rPr lang="en-US" sz="1600" dirty="0"/>
              <a:t> Analysis Tools\Version 2.4\</a:t>
            </a:r>
            <a:r>
              <a:rPr lang="en-US" sz="1600" dirty="0" err="1"/>
              <a:t>Load_vs_Displacement_Analyzer</a:t>
            </a:r>
            <a:r>
              <a:rPr lang="en-US" sz="1600" dirty="0"/>
              <a:t>\</a:t>
            </a:r>
            <a:r>
              <a:rPr lang="en-US" sz="1600" dirty="0" err="1"/>
              <a:t>for_testing</a:t>
            </a:r>
            <a:endParaRPr lang="en-US" sz="1600" dirty="0"/>
          </a:p>
          <a:p>
            <a:pPr marL="459486" lvl="1" indent="-285750"/>
            <a:endParaRPr lang="en-US" dirty="0"/>
          </a:p>
          <a:p>
            <a:pPr marL="173736" lvl="1" indent="0">
              <a:buNone/>
            </a:pPr>
            <a:endParaRPr lang="en-US" dirty="0"/>
          </a:p>
        </p:txBody>
      </p:sp>
      <p:pic>
        <p:nvPicPr>
          <p:cNvPr id="6" name="Picture 5">
            <a:extLst>
              <a:ext uri="{FF2B5EF4-FFF2-40B4-BE49-F238E27FC236}">
                <a16:creationId xmlns:a16="http://schemas.microsoft.com/office/drawing/2014/main" id="{646A6B2F-0E61-4E78-B9FA-D8BD14BD7A83}"/>
              </a:ext>
            </a:extLst>
          </p:cNvPr>
          <p:cNvPicPr/>
          <p:nvPr/>
        </p:nvPicPr>
        <p:blipFill>
          <a:blip r:embed="rId2"/>
          <a:stretch>
            <a:fillRect/>
          </a:stretch>
        </p:blipFill>
        <p:spPr>
          <a:xfrm>
            <a:off x="3169920" y="3565890"/>
            <a:ext cx="5852160" cy="2138680"/>
          </a:xfrm>
          <a:prstGeom prst="rect">
            <a:avLst/>
          </a:prstGeom>
          <a:ln>
            <a:solidFill>
              <a:schemeClr val="accent1"/>
            </a:solidFill>
          </a:ln>
        </p:spPr>
      </p:pic>
      <p:sp>
        <p:nvSpPr>
          <p:cNvPr id="7" name="Rectangle 6">
            <a:extLst>
              <a:ext uri="{FF2B5EF4-FFF2-40B4-BE49-F238E27FC236}">
                <a16:creationId xmlns:a16="http://schemas.microsoft.com/office/drawing/2014/main" id="{ADD0FCDD-342A-4D44-B735-F0C5A14E6389}"/>
              </a:ext>
            </a:extLst>
          </p:cNvPr>
          <p:cNvSpPr/>
          <p:nvPr/>
        </p:nvSpPr>
        <p:spPr>
          <a:xfrm>
            <a:off x="4103241" y="4409238"/>
            <a:ext cx="4491355" cy="15303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9" name="Slide Number Placeholder 8">
            <a:extLst>
              <a:ext uri="{FF2B5EF4-FFF2-40B4-BE49-F238E27FC236}">
                <a16:creationId xmlns:a16="http://schemas.microsoft.com/office/drawing/2014/main" id="{5C6E8C06-585E-42D1-8973-64ED7E42BC27}"/>
              </a:ext>
            </a:extLst>
          </p:cNvPr>
          <p:cNvSpPr>
            <a:spLocks noGrp="1"/>
          </p:cNvSpPr>
          <p:nvPr>
            <p:ph type="sldNum" sz="quarter" idx="12"/>
          </p:nvPr>
        </p:nvSpPr>
        <p:spPr/>
        <p:txBody>
          <a:bodyPr/>
          <a:lstStyle/>
          <a:p>
            <a:pPr algn="r"/>
            <a:fld id="{A9E15FFD-9433-4A06-B654-BA5177A6615A}" type="slidenum">
              <a:rPr lang="en-US" smtClean="0"/>
              <a:pPr algn="r"/>
              <a:t>32</a:t>
            </a:fld>
            <a:endParaRPr lang="en-US"/>
          </a:p>
        </p:txBody>
      </p:sp>
    </p:spTree>
    <p:extLst>
      <p:ext uri="{BB962C8B-B14F-4D97-AF65-F5344CB8AC3E}">
        <p14:creationId xmlns:p14="http://schemas.microsoft.com/office/powerpoint/2010/main" val="33337023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B307BA-75E9-4E53-A457-558D881665DE}"/>
              </a:ext>
            </a:extLst>
          </p:cNvPr>
          <p:cNvPicPr>
            <a:picLocks noChangeAspect="1"/>
          </p:cNvPicPr>
          <p:nvPr/>
        </p:nvPicPr>
        <p:blipFill rotWithShape="1">
          <a:blip r:embed="rId2"/>
          <a:srcRect r="9129"/>
          <a:stretch/>
        </p:blipFill>
        <p:spPr>
          <a:xfrm>
            <a:off x="3124281" y="3857463"/>
            <a:ext cx="5943438" cy="1710511"/>
          </a:xfrm>
          <a:prstGeom prst="rect">
            <a:avLst/>
          </a:prstGeom>
        </p:spPr>
      </p:pic>
      <p:sp>
        <p:nvSpPr>
          <p:cNvPr id="2" name="Title 1">
            <a:extLst>
              <a:ext uri="{FF2B5EF4-FFF2-40B4-BE49-F238E27FC236}">
                <a16:creationId xmlns:a16="http://schemas.microsoft.com/office/drawing/2014/main" id="{4A4F955B-7409-4011-B9EC-6139D92BB286}"/>
              </a:ext>
            </a:extLst>
          </p:cNvPr>
          <p:cNvSpPr>
            <a:spLocks noGrp="1"/>
          </p:cNvSpPr>
          <p:nvPr>
            <p:ph type="title"/>
          </p:nvPr>
        </p:nvSpPr>
        <p:spPr/>
        <p:txBody>
          <a:bodyPr/>
          <a:lstStyle/>
          <a:p>
            <a:r>
              <a:rPr lang="en-US" dirty="0"/>
              <a:t>Running Load vs. Displacement analyzer</a:t>
            </a:r>
          </a:p>
        </p:txBody>
      </p:sp>
      <p:sp>
        <p:nvSpPr>
          <p:cNvPr id="3" name="Content Placeholder 2">
            <a:extLst>
              <a:ext uri="{FF2B5EF4-FFF2-40B4-BE49-F238E27FC236}">
                <a16:creationId xmlns:a16="http://schemas.microsoft.com/office/drawing/2014/main" id="{C33287FC-9684-43B4-BF5C-854378A39AA7}"/>
              </a:ext>
            </a:extLst>
          </p:cNvPr>
          <p:cNvSpPr>
            <a:spLocks noGrp="1"/>
          </p:cNvSpPr>
          <p:nvPr>
            <p:ph idx="1"/>
          </p:nvPr>
        </p:nvSpPr>
        <p:spPr/>
        <p:txBody>
          <a:bodyPr/>
          <a:lstStyle/>
          <a:p>
            <a:pPr marL="514350" indent="-514350">
              <a:buFont typeface="+mj-lt"/>
              <a:buAutoNum type="arabicPeriod" startAt="2"/>
            </a:pPr>
            <a:r>
              <a:rPr lang="en-US" dirty="0"/>
              <a:t>OR use the MATLAB code</a:t>
            </a:r>
          </a:p>
          <a:p>
            <a:pPr marL="459486" lvl="1" indent="-285750"/>
            <a:r>
              <a:rPr lang="en-US" sz="1600" dirty="0">
                <a:hlinkClick r:id="rId3" action="ppaction://hlinkfile"/>
              </a:rPr>
              <a:t>\\SW10FIL01\Research\Research Operations\Biomechanical\Software\</a:t>
            </a:r>
            <a:r>
              <a:rPr lang="en-US" sz="1600" dirty="0" err="1">
                <a:hlinkClick r:id="rId3" action="ppaction://hlinkfile"/>
              </a:rPr>
              <a:t>LoadvsDisp</a:t>
            </a:r>
            <a:r>
              <a:rPr lang="en-US" sz="1600" dirty="0">
                <a:hlinkClick r:id="rId3" action="ppaction://hlinkfile"/>
              </a:rPr>
              <a:t> Analysis Tools\Version 2.4 - Current App Version.load_disp_edits_v2_4.m</a:t>
            </a:r>
            <a:endParaRPr lang="en-US" sz="1600" dirty="0"/>
          </a:p>
          <a:p>
            <a:pPr marL="459486" lvl="1" indent="-285750"/>
            <a:r>
              <a:rPr lang="en-US" sz="1600" dirty="0"/>
              <a:t>Just make sure to go to add-ons and verify that the </a:t>
            </a:r>
            <a:r>
              <a:rPr lang="en-US" sz="1600" b="1" i="1" dirty="0"/>
              <a:t>Statistics and Machine Learning </a:t>
            </a:r>
            <a:r>
              <a:rPr lang="en-US" sz="1600" dirty="0"/>
              <a:t>toolbox and </a:t>
            </a:r>
            <a:r>
              <a:rPr lang="en-US" sz="1600" b="1" i="1" dirty="0"/>
              <a:t>Signal Processing </a:t>
            </a:r>
            <a:r>
              <a:rPr lang="en-US" sz="1600" dirty="0"/>
              <a:t>toolbox are installed</a:t>
            </a:r>
          </a:p>
          <a:p>
            <a:pPr marL="173736" lvl="1" indent="0">
              <a:buNone/>
            </a:pPr>
            <a:endParaRPr lang="en-US" dirty="0"/>
          </a:p>
        </p:txBody>
      </p:sp>
      <p:sp>
        <p:nvSpPr>
          <p:cNvPr id="7" name="Rectangle 6">
            <a:extLst>
              <a:ext uri="{FF2B5EF4-FFF2-40B4-BE49-F238E27FC236}">
                <a16:creationId xmlns:a16="http://schemas.microsoft.com/office/drawing/2014/main" id="{ADD0FCDD-342A-4D44-B735-F0C5A14E6389}"/>
              </a:ext>
            </a:extLst>
          </p:cNvPr>
          <p:cNvSpPr/>
          <p:nvPr/>
        </p:nvSpPr>
        <p:spPr>
          <a:xfrm>
            <a:off x="5056551" y="4582391"/>
            <a:ext cx="4011168" cy="1714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 name="Slide Number Placeholder 4">
            <a:extLst>
              <a:ext uri="{FF2B5EF4-FFF2-40B4-BE49-F238E27FC236}">
                <a16:creationId xmlns:a16="http://schemas.microsoft.com/office/drawing/2014/main" id="{64787097-7594-4118-9AA4-1F7761058888}"/>
              </a:ext>
            </a:extLst>
          </p:cNvPr>
          <p:cNvSpPr>
            <a:spLocks noGrp="1"/>
          </p:cNvSpPr>
          <p:nvPr>
            <p:ph type="sldNum" sz="quarter" idx="12"/>
          </p:nvPr>
        </p:nvSpPr>
        <p:spPr/>
        <p:txBody>
          <a:bodyPr/>
          <a:lstStyle/>
          <a:p>
            <a:pPr algn="r"/>
            <a:fld id="{A9E15FFD-9433-4A06-B654-BA5177A6615A}" type="slidenum">
              <a:rPr lang="en-US" smtClean="0"/>
              <a:pPr algn="r"/>
              <a:t>33</a:t>
            </a:fld>
            <a:endParaRPr lang="en-US"/>
          </a:p>
        </p:txBody>
      </p:sp>
    </p:spTree>
    <p:extLst>
      <p:ext uri="{BB962C8B-B14F-4D97-AF65-F5344CB8AC3E}">
        <p14:creationId xmlns:p14="http://schemas.microsoft.com/office/powerpoint/2010/main" val="42066290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F955B-7409-4011-B9EC-6139D92BB286}"/>
              </a:ext>
            </a:extLst>
          </p:cNvPr>
          <p:cNvSpPr>
            <a:spLocks noGrp="1"/>
          </p:cNvSpPr>
          <p:nvPr>
            <p:ph type="title"/>
          </p:nvPr>
        </p:nvSpPr>
        <p:spPr/>
        <p:txBody>
          <a:bodyPr/>
          <a:lstStyle/>
          <a:p>
            <a:r>
              <a:rPr lang="en-US" dirty="0"/>
              <a:t>Running Load vs. Displacement analyzer</a:t>
            </a:r>
          </a:p>
        </p:txBody>
      </p:sp>
      <p:sp>
        <p:nvSpPr>
          <p:cNvPr id="3" name="Content Placeholder 2">
            <a:extLst>
              <a:ext uri="{FF2B5EF4-FFF2-40B4-BE49-F238E27FC236}">
                <a16:creationId xmlns:a16="http://schemas.microsoft.com/office/drawing/2014/main" id="{C33287FC-9684-43B4-BF5C-854378A39AA7}"/>
              </a:ext>
            </a:extLst>
          </p:cNvPr>
          <p:cNvSpPr>
            <a:spLocks noGrp="1"/>
          </p:cNvSpPr>
          <p:nvPr>
            <p:ph idx="1"/>
          </p:nvPr>
        </p:nvSpPr>
        <p:spPr/>
        <p:txBody>
          <a:bodyPr/>
          <a:lstStyle/>
          <a:p>
            <a:pPr marL="514350" indent="-514350">
              <a:buFont typeface="+mj-lt"/>
              <a:buAutoNum type="arabicPeriod" startAt="3"/>
            </a:pPr>
            <a:r>
              <a:rPr lang="en-US" dirty="0"/>
              <a:t>The application will start as indicated by the following popup icon </a:t>
            </a:r>
          </a:p>
          <a:p>
            <a:pPr marL="173736" lvl="1" indent="0">
              <a:buNone/>
            </a:pPr>
            <a:endParaRPr lang="en-US" dirty="0"/>
          </a:p>
        </p:txBody>
      </p:sp>
      <p:pic>
        <p:nvPicPr>
          <p:cNvPr id="6" name="Picture 5">
            <a:extLst>
              <a:ext uri="{FF2B5EF4-FFF2-40B4-BE49-F238E27FC236}">
                <a16:creationId xmlns:a16="http://schemas.microsoft.com/office/drawing/2014/main" id="{D1A4889C-AC72-4E7B-B135-ADE3B8DE480B}"/>
              </a:ext>
            </a:extLst>
          </p:cNvPr>
          <p:cNvPicPr/>
          <p:nvPr/>
        </p:nvPicPr>
        <p:blipFill>
          <a:blip r:embed="rId2"/>
          <a:stretch>
            <a:fillRect/>
          </a:stretch>
        </p:blipFill>
        <p:spPr>
          <a:xfrm>
            <a:off x="4734242" y="3038792"/>
            <a:ext cx="2723515" cy="2517775"/>
          </a:xfrm>
          <a:prstGeom prst="rect">
            <a:avLst/>
          </a:prstGeom>
          <a:ln>
            <a:solidFill>
              <a:schemeClr val="accent1"/>
            </a:solidFill>
          </a:ln>
        </p:spPr>
      </p:pic>
      <p:sp>
        <p:nvSpPr>
          <p:cNvPr id="5" name="Slide Number Placeholder 4">
            <a:extLst>
              <a:ext uri="{FF2B5EF4-FFF2-40B4-BE49-F238E27FC236}">
                <a16:creationId xmlns:a16="http://schemas.microsoft.com/office/drawing/2014/main" id="{D1577CE4-0266-4D89-B7B7-EF93D9D7D09E}"/>
              </a:ext>
            </a:extLst>
          </p:cNvPr>
          <p:cNvSpPr>
            <a:spLocks noGrp="1"/>
          </p:cNvSpPr>
          <p:nvPr>
            <p:ph type="sldNum" sz="quarter" idx="12"/>
          </p:nvPr>
        </p:nvSpPr>
        <p:spPr/>
        <p:txBody>
          <a:bodyPr/>
          <a:lstStyle/>
          <a:p>
            <a:pPr algn="r"/>
            <a:fld id="{A9E15FFD-9433-4A06-B654-BA5177A6615A}" type="slidenum">
              <a:rPr lang="en-US" smtClean="0"/>
              <a:pPr algn="r"/>
              <a:t>34</a:t>
            </a:fld>
            <a:endParaRPr lang="en-US"/>
          </a:p>
        </p:txBody>
      </p:sp>
    </p:spTree>
    <p:extLst>
      <p:ext uri="{BB962C8B-B14F-4D97-AF65-F5344CB8AC3E}">
        <p14:creationId xmlns:p14="http://schemas.microsoft.com/office/powerpoint/2010/main" val="15355396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F955B-7409-4011-B9EC-6139D92BB286}"/>
              </a:ext>
            </a:extLst>
          </p:cNvPr>
          <p:cNvSpPr>
            <a:spLocks noGrp="1"/>
          </p:cNvSpPr>
          <p:nvPr>
            <p:ph type="title"/>
          </p:nvPr>
        </p:nvSpPr>
        <p:spPr/>
        <p:txBody>
          <a:bodyPr/>
          <a:lstStyle/>
          <a:p>
            <a:r>
              <a:rPr lang="en-US" dirty="0"/>
              <a:t>Running Load vs. Displacement analyzer</a:t>
            </a:r>
          </a:p>
        </p:txBody>
      </p:sp>
      <p:sp>
        <p:nvSpPr>
          <p:cNvPr id="3" name="Content Placeholder 2">
            <a:extLst>
              <a:ext uri="{FF2B5EF4-FFF2-40B4-BE49-F238E27FC236}">
                <a16:creationId xmlns:a16="http://schemas.microsoft.com/office/drawing/2014/main" id="{C33287FC-9684-43B4-BF5C-854378A39AA7}"/>
              </a:ext>
            </a:extLst>
          </p:cNvPr>
          <p:cNvSpPr>
            <a:spLocks noGrp="1"/>
          </p:cNvSpPr>
          <p:nvPr>
            <p:ph idx="1"/>
          </p:nvPr>
        </p:nvSpPr>
        <p:spPr>
          <a:xfrm>
            <a:off x="1024128" y="2286000"/>
            <a:ext cx="3577055" cy="4023360"/>
          </a:xfrm>
        </p:spPr>
        <p:txBody>
          <a:bodyPr/>
          <a:lstStyle/>
          <a:p>
            <a:pPr marL="514350" indent="-514350">
              <a:buFont typeface="+mj-lt"/>
              <a:buAutoNum type="arabicPeriod" startAt="4"/>
            </a:pPr>
            <a:r>
              <a:rPr lang="en-US" dirty="0"/>
              <a:t>Select the motor data</a:t>
            </a:r>
          </a:p>
          <a:p>
            <a:pPr marL="459486" lvl="1" indent="-285750"/>
            <a:r>
              <a:rPr lang="en-US" sz="1600" dirty="0"/>
              <a:t>Select the folder containing the load files (Books) for the construct being analyzed</a:t>
            </a:r>
          </a:p>
          <a:p>
            <a:pPr marL="173736" lvl="1" indent="0">
              <a:buNone/>
            </a:pPr>
            <a:endParaRPr lang="en-US" sz="1300" dirty="0"/>
          </a:p>
          <a:p>
            <a:pPr marL="173736" lvl="1" indent="0">
              <a:buNone/>
            </a:pPr>
            <a:endParaRPr lang="en-US" dirty="0"/>
          </a:p>
        </p:txBody>
      </p:sp>
      <p:pic>
        <p:nvPicPr>
          <p:cNvPr id="5" name="Picture 4">
            <a:extLst>
              <a:ext uri="{FF2B5EF4-FFF2-40B4-BE49-F238E27FC236}">
                <a16:creationId xmlns:a16="http://schemas.microsoft.com/office/drawing/2014/main" id="{4B950EAD-3610-497F-9BB5-2D84F293B976}"/>
              </a:ext>
            </a:extLst>
          </p:cNvPr>
          <p:cNvPicPr/>
          <p:nvPr/>
        </p:nvPicPr>
        <p:blipFill rotWithShape="1">
          <a:blip r:embed="rId2" cstate="print">
            <a:extLst>
              <a:ext uri="{28A0092B-C50C-407E-A947-70E740481C1C}">
                <a14:useLocalDpi xmlns:a14="http://schemas.microsoft.com/office/drawing/2010/main" val="0"/>
              </a:ext>
            </a:extLst>
          </a:blip>
          <a:srcRect l="4758" t="31970" b="1"/>
          <a:stretch/>
        </p:blipFill>
        <p:spPr>
          <a:xfrm>
            <a:off x="4898411" y="2811866"/>
            <a:ext cx="6891004" cy="2820447"/>
          </a:xfrm>
          <a:prstGeom prst="rect">
            <a:avLst/>
          </a:prstGeom>
          <a:ln>
            <a:solidFill>
              <a:schemeClr val="accent1"/>
            </a:solidFill>
          </a:ln>
        </p:spPr>
      </p:pic>
      <p:pic>
        <p:nvPicPr>
          <p:cNvPr id="8" name="Picture 7">
            <a:extLst>
              <a:ext uri="{FF2B5EF4-FFF2-40B4-BE49-F238E27FC236}">
                <a16:creationId xmlns:a16="http://schemas.microsoft.com/office/drawing/2014/main" id="{0CF9F39E-7A30-49A5-B595-5E56BFA65EA4}"/>
              </a:ext>
            </a:extLst>
          </p:cNvPr>
          <p:cNvPicPr/>
          <p:nvPr/>
        </p:nvPicPr>
        <p:blipFill rotWithShape="1">
          <a:blip r:embed="rId3">
            <a:extLst>
              <a:ext uri="{28A0092B-C50C-407E-A947-70E740481C1C}">
                <a14:useLocalDpi xmlns:a14="http://schemas.microsoft.com/office/drawing/2010/main" val="0"/>
              </a:ext>
            </a:extLst>
          </a:blip>
          <a:srcRect b="1557"/>
          <a:stretch/>
        </p:blipFill>
        <p:spPr>
          <a:xfrm>
            <a:off x="4898411" y="2811867"/>
            <a:ext cx="6891004" cy="2411886"/>
          </a:xfrm>
          <a:prstGeom prst="rect">
            <a:avLst/>
          </a:prstGeom>
          <a:ln>
            <a:noFill/>
          </a:ln>
        </p:spPr>
      </p:pic>
      <p:sp>
        <p:nvSpPr>
          <p:cNvPr id="9" name="Rectangle 8">
            <a:extLst>
              <a:ext uri="{FF2B5EF4-FFF2-40B4-BE49-F238E27FC236}">
                <a16:creationId xmlns:a16="http://schemas.microsoft.com/office/drawing/2014/main" id="{0EB781C2-7A6F-458C-A25A-0737180981E9}"/>
              </a:ext>
            </a:extLst>
          </p:cNvPr>
          <p:cNvSpPr/>
          <p:nvPr/>
        </p:nvSpPr>
        <p:spPr>
          <a:xfrm>
            <a:off x="10573966" y="5308872"/>
            <a:ext cx="593906" cy="3234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 name="Slide Number Placeholder 3">
            <a:extLst>
              <a:ext uri="{FF2B5EF4-FFF2-40B4-BE49-F238E27FC236}">
                <a16:creationId xmlns:a16="http://schemas.microsoft.com/office/drawing/2014/main" id="{14E55625-51F4-4FC3-951D-9DD0171DAE15}"/>
              </a:ext>
            </a:extLst>
          </p:cNvPr>
          <p:cNvSpPr>
            <a:spLocks noGrp="1"/>
          </p:cNvSpPr>
          <p:nvPr>
            <p:ph type="sldNum" sz="quarter" idx="12"/>
          </p:nvPr>
        </p:nvSpPr>
        <p:spPr/>
        <p:txBody>
          <a:bodyPr/>
          <a:lstStyle/>
          <a:p>
            <a:pPr algn="r"/>
            <a:fld id="{A9E15FFD-9433-4A06-B654-BA5177A6615A}" type="slidenum">
              <a:rPr lang="en-US" smtClean="0"/>
              <a:pPr algn="r"/>
              <a:t>35</a:t>
            </a:fld>
            <a:endParaRPr lang="en-US"/>
          </a:p>
        </p:txBody>
      </p:sp>
    </p:spTree>
    <p:extLst>
      <p:ext uri="{BB962C8B-B14F-4D97-AF65-F5344CB8AC3E}">
        <p14:creationId xmlns:p14="http://schemas.microsoft.com/office/powerpoint/2010/main" val="23936591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F955B-7409-4011-B9EC-6139D92BB286}"/>
              </a:ext>
            </a:extLst>
          </p:cNvPr>
          <p:cNvSpPr>
            <a:spLocks noGrp="1"/>
          </p:cNvSpPr>
          <p:nvPr>
            <p:ph type="title"/>
          </p:nvPr>
        </p:nvSpPr>
        <p:spPr/>
        <p:txBody>
          <a:bodyPr/>
          <a:lstStyle/>
          <a:p>
            <a:r>
              <a:rPr lang="en-US" dirty="0"/>
              <a:t>Running Load vs. Displacement analyzer</a:t>
            </a:r>
          </a:p>
        </p:txBody>
      </p:sp>
      <p:sp>
        <p:nvSpPr>
          <p:cNvPr id="3" name="Content Placeholder 2">
            <a:extLst>
              <a:ext uri="{FF2B5EF4-FFF2-40B4-BE49-F238E27FC236}">
                <a16:creationId xmlns:a16="http://schemas.microsoft.com/office/drawing/2014/main" id="{C33287FC-9684-43B4-BF5C-854378A39AA7}"/>
              </a:ext>
            </a:extLst>
          </p:cNvPr>
          <p:cNvSpPr>
            <a:spLocks noGrp="1"/>
          </p:cNvSpPr>
          <p:nvPr>
            <p:ph idx="1"/>
          </p:nvPr>
        </p:nvSpPr>
        <p:spPr>
          <a:xfrm>
            <a:off x="1024128" y="2286000"/>
            <a:ext cx="3577055" cy="4023360"/>
          </a:xfrm>
        </p:spPr>
        <p:txBody>
          <a:bodyPr/>
          <a:lstStyle/>
          <a:p>
            <a:pPr marL="514350" indent="-514350">
              <a:buFont typeface="+mj-lt"/>
              <a:buAutoNum type="arabicPeriod" startAt="5"/>
            </a:pPr>
            <a:r>
              <a:rPr lang="en-US" dirty="0"/>
              <a:t>Select the OptoTrak data</a:t>
            </a:r>
          </a:p>
          <a:p>
            <a:pPr marL="459486" lvl="1" indent="-285750"/>
            <a:r>
              <a:rPr lang="en-US" sz="1600" dirty="0"/>
              <a:t>Select the folder containing the cal.xls files for the construct being analyzed</a:t>
            </a:r>
          </a:p>
          <a:p>
            <a:pPr marL="173736" lvl="1" indent="0">
              <a:buNone/>
            </a:pPr>
            <a:endParaRPr lang="en-US" sz="1300" dirty="0"/>
          </a:p>
          <a:p>
            <a:pPr marL="173736" lvl="1" indent="0">
              <a:buNone/>
            </a:pPr>
            <a:endParaRPr lang="en-US" dirty="0"/>
          </a:p>
        </p:txBody>
      </p:sp>
      <p:pic>
        <p:nvPicPr>
          <p:cNvPr id="5" name="Picture 4">
            <a:extLst>
              <a:ext uri="{FF2B5EF4-FFF2-40B4-BE49-F238E27FC236}">
                <a16:creationId xmlns:a16="http://schemas.microsoft.com/office/drawing/2014/main" id="{4B950EAD-3610-497F-9BB5-2D84F293B97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898410" y="2084832"/>
            <a:ext cx="6850447" cy="3997384"/>
          </a:xfrm>
          <a:prstGeom prst="rect">
            <a:avLst/>
          </a:prstGeom>
          <a:ln>
            <a:solidFill>
              <a:schemeClr val="accent1"/>
            </a:solidFill>
          </a:ln>
        </p:spPr>
      </p:pic>
      <p:sp>
        <p:nvSpPr>
          <p:cNvPr id="7" name="Rectangle 6">
            <a:extLst>
              <a:ext uri="{FF2B5EF4-FFF2-40B4-BE49-F238E27FC236}">
                <a16:creationId xmlns:a16="http://schemas.microsoft.com/office/drawing/2014/main" id="{D1D05AD0-B0BE-410B-B2A3-3A8546A03511}"/>
              </a:ext>
            </a:extLst>
          </p:cNvPr>
          <p:cNvSpPr/>
          <p:nvPr/>
        </p:nvSpPr>
        <p:spPr>
          <a:xfrm>
            <a:off x="10573966" y="5758774"/>
            <a:ext cx="593906" cy="3234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 name="Slide Number Placeholder 3">
            <a:extLst>
              <a:ext uri="{FF2B5EF4-FFF2-40B4-BE49-F238E27FC236}">
                <a16:creationId xmlns:a16="http://schemas.microsoft.com/office/drawing/2014/main" id="{C92B5905-0745-4AA1-9F21-96DC84E5ED38}"/>
              </a:ext>
            </a:extLst>
          </p:cNvPr>
          <p:cNvSpPr>
            <a:spLocks noGrp="1"/>
          </p:cNvSpPr>
          <p:nvPr>
            <p:ph type="sldNum" sz="quarter" idx="12"/>
          </p:nvPr>
        </p:nvSpPr>
        <p:spPr/>
        <p:txBody>
          <a:bodyPr/>
          <a:lstStyle/>
          <a:p>
            <a:pPr algn="r"/>
            <a:fld id="{A9E15FFD-9433-4A06-B654-BA5177A6615A}" type="slidenum">
              <a:rPr lang="en-US" smtClean="0"/>
              <a:pPr algn="r"/>
              <a:t>36</a:t>
            </a:fld>
            <a:endParaRPr lang="en-US"/>
          </a:p>
        </p:txBody>
      </p:sp>
    </p:spTree>
    <p:extLst>
      <p:ext uri="{BB962C8B-B14F-4D97-AF65-F5344CB8AC3E}">
        <p14:creationId xmlns:p14="http://schemas.microsoft.com/office/powerpoint/2010/main" val="22382700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F955B-7409-4011-B9EC-6139D92BB286}"/>
              </a:ext>
            </a:extLst>
          </p:cNvPr>
          <p:cNvSpPr>
            <a:spLocks noGrp="1"/>
          </p:cNvSpPr>
          <p:nvPr>
            <p:ph type="title"/>
          </p:nvPr>
        </p:nvSpPr>
        <p:spPr/>
        <p:txBody>
          <a:bodyPr/>
          <a:lstStyle/>
          <a:p>
            <a:r>
              <a:rPr lang="en-US" dirty="0"/>
              <a:t>Running Load vs. Displacement analyzer</a:t>
            </a:r>
          </a:p>
        </p:txBody>
      </p:sp>
      <p:sp>
        <p:nvSpPr>
          <p:cNvPr id="3" name="Content Placeholder 2">
            <a:extLst>
              <a:ext uri="{FF2B5EF4-FFF2-40B4-BE49-F238E27FC236}">
                <a16:creationId xmlns:a16="http://schemas.microsoft.com/office/drawing/2014/main" id="{C33287FC-9684-43B4-BF5C-854378A39AA7}"/>
              </a:ext>
            </a:extLst>
          </p:cNvPr>
          <p:cNvSpPr>
            <a:spLocks noGrp="1"/>
          </p:cNvSpPr>
          <p:nvPr>
            <p:ph idx="1"/>
          </p:nvPr>
        </p:nvSpPr>
        <p:spPr>
          <a:xfrm>
            <a:off x="1024128" y="2286000"/>
            <a:ext cx="6368893" cy="4023360"/>
          </a:xfrm>
        </p:spPr>
        <p:txBody>
          <a:bodyPr/>
          <a:lstStyle/>
          <a:p>
            <a:pPr marL="514350" indent="-514350">
              <a:buFont typeface="+mj-lt"/>
              <a:buAutoNum type="arabicPeriod" startAt="6"/>
            </a:pPr>
            <a:r>
              <a:rPr lang="en-US" dirty="0"/>
              <a:t>Name the construct groups</a:t>
            </a:r>
          </a:p>
          <a:p>
            <a:pPr>
              <a:buFont typeface="Arial" panose="020B0604020202020204" pitchFamily="34" charset="0"/>
              <a:buChar char="•"/>
            </a:pPr>
            <a:r>
              <a:rPr lang="en-US" sz="1600" dirty="0"/>
              <a:t>  Fill in the specimen number and construct with any info needed to identify the construct</a:t>
            </a:r>
          </a:p>
          <a:p>
            <a:pPr lvl="1">
              <a:buFont typeface="Arial" panose="020B0604020202020204" pitchFamily="34" charset="0"/>
              <a:buChar char="•"/>
            </a:pPr>
            <a:endParaRPr lang="en-US" sz="900" dirty="0"/>
          </a:p>
          <a:p>
            <a:pPr marL="173736" lvl="1" indent="0">
              <a:buNone/>
            </a:pPr>
            <a:endParaRPr lang="en-US" sz="1300" dirty="0"/>
          </a:p>
          <a:p>
            <a:pPr marL="173736" lvl="1" indent="0">
              <a:buNone/>
            </a:pPr>
            <a:endParaRPr lang="en-US" dirty="0"/>
          </a:p>
        </p:txBody>
      </p:sp>
      <p:pic>
        <p:nvPicPr>
          <p:cNvPr id="6" name="Picture 5">
            <a:extLst>
              <a:ext uri="{FF2B5EF4-FFF2-40B4-BE49-F238E27FC236}">
                <a16:creationId xmlns:a16="http://schemas.microsoft.com/office/drawing/2014/main" id="{95E68F51-6992-47E8-B261-74E08D0D64C0}"/>
              </a:ext>
            </a:extLst>
          </p:cNvPr>
          <p:cNvPicPr/>
          <p:nvPr/>
        </p:nvPicPr>
        <p:blipFill>
          <a:blip r:embed="rId2"/>
          <a:stretch>
            <a:fillRect/>
          </a:stretch>
        </p:blipFill>
        <p:spPr>
          <a:xfrm>
            <a:off x="8067474" y="2643593"/>
            <a:ext cx="2209800" cy="2524125"/>
          </a:xfrm>
          <a:prstGeom prst="rect">
            <a:avLst/>
          </a:prstGeom>
          <a:ln>
            <a:solidFill>
              <a:schemeClr val="accent1"/>
            </a:solidFill>
          </a:ln>
        </p:spPr>
      </p:pic>
      <p:sp>
        <p:nvSpPr>
          <p:cNvPr id="4" name="Slide Number Placeholder 3">
            <a:extLst>
              <a:ext uri="{FF2B5EF4-FFF2-40B4-BE49-F238E27FC236}">
                <a16:creationId xmlns:a16="http://schemas.microsoft.com/office/drawing/2014/main" id="{73BF4727-F350-4B98-A2AE-CC82A8E58511}"/>
              </a:ext>
            </a:extLst>
          </p:cNvPr>
          <p:cNvSpPr>
            <a:spLocks noGrp="1"/>
          </p:cNvSpPr>
          <p:nvPr>
            <p:ph type="sldNum" sz="quarter" idx="12"/>
          </p:nvPr>
        </p:nvSpPr>
        <p:spPr/>
        <p:txBody>
          <a:bodyPr/>
          <a:lstStyle/>
          <a:p>
            <a:pPr algn="r"/>
            <a:fld id="{A9E15FFD-9433-4A06-B654-BA5177A6615A}" type="slidenum">
              <a:rPr lang="en-US" smtClean="0"/>
              <a:pPr algn="r"/>
              <a:t>37</a:t>
            </a:fld>
            <a:endParaRPr lang="en-US"/>
          </a:p>
        </p:txBody>
      </p:sp>
    </p:spTree>
    <p:extLst>
      <p:ext uri="{BB962C8B-B14F-4D97-AF65-F5344CB8AC3E}">
        <p14:creationId xmlns:p14="http://schemas.microsoft.com/office/powerpoint/2010/main" val="9312685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54E2DD-DCEF-4E5C-BFD1-4A0051B74CB2}"/>
              </a:ext>
            </a:extLst>
          </p:cNvPr>
          <p:cNvPicPr/>
          <p:nvPr/>
        </p:nvPicPr>
        <p:blipFill>
          <a:blip r:embed="rId2"/>
          <a:stretch>
            <a:fillRect/>
          </a:stretch>
        </p:blipFill>
        <p:spPr>
          <a:xfrm>
            <a:off x="8181774" y="2059305"/>
            <a:ext cx="1981200" cy="4476750"/>
          </a:xfrm>
          <a:prstGeom prst="rect">
            <a:avLst/>
          </a:prstGeom>
          <a:ln>
            <a:solidFill>
              <a:schemeClr val="accent1"/>
            </a:solidFill>
          </a:ln>
        </p:spPr>
      </p:pic>
      <p:sp>
        <p:nvSpPr>
          <p:cNvPr id="2" name="Title 1">
            <a:extLst>
              <a:ext uri="{FF2B5EF4-FFF2-40B4-BE49-F238E27FC236}">
                <a16:creationId xmlns:a16="http://schemas.microsoft.com/office/drawing/2014/main" id="{4A4F955B-7409-4011-B9EC-6139D92BB286}"/>
              </a:ext>
            </a:extLst>
          </p:cNvPr>
          <p:cNvSpPr>
            <a:spLocks noGrp="1"/>
          </p:cNvSpPr>
          <p:nvPr>
            <p:ph type="title"/>
          </p:nvPr>
        </p:nvSpPr>
        <p:spPr/>
        <p:txBody>
          <a:bodyPr/>
          <a:lstStyle/>
          <a:p>
            <a:r>
              <a:rPr lang="en-US" dirty="0"/>
              <a:t>Running Load vs. Displacement analyzer</a:t>
            </a:r>
          </a:p>
        </p:txBody>
      </p:sp>
      <p:sp>
        <p:nvSpPr>
          <p:cNvPr id="3" name="Content Placeholder 2">
            <a:extLst>
              <a:ext uri="{FF2B5EF4-FFF2-40B4-BE49-F238E27FC236}">
                <a16:creationId xmlns:a16="http://schemas.microsoft.com/office/drawing/2014/main" id="{C33287FC-9684-43B4-BF5C-854378A39AA7}"/>
              </a:ext>
            </a:extLst>
          </p:cNvPr>
          <p:cNvSpPr>
            <a:spLocks noGrp="1"/>
          </p:cNvSpPr>
          <p:nvPr>
            <p:ph idx="1"/>
          </p:nvPr>
        </p:nvSpPr>
        <p:spPr>
          <a:xfrm>
            <a:off x="1024128" y="2286000"/>
            <a:ext cx="6368893" cy="4023360"/>
          </a:xfrm>
        </p:spPr>
        <p:txBody>
          <a:bodyPr/>
          <a:lstStyle/>
          <a:p>
            <a:pPr marL="514350" indent="-514350">
              <a:buFont typeface="+mj-lt"/>
              <a:buAutoNum type="arabicPeriod" startAt="7"/>
            </a:pPr>
            <a:r>
              <a:rPr lang="en-US" dirty="0"/>
              <a:t>Select the files for analysis</a:t>
            </a:r>
          </a:p>
          <a:p>
            <a:pPr>
              <a:buFont typeface="Arial" panose="020B0604020202020204" pitchFamily="34" charset="0"/>
              <a:buChar char="•"/>
            </a:pPr>
            <a:r>
              <a:rPr lang="en-US" sz="1600" dirty="0"/>
              <a:t>  Select any files that are of interest in your analysis</a:t>
            </a:r>
          </a:p>
          <a:p>
            <a:pPr lvl="1">
              <a:buFont typeface="Arial" panose="020B0604020202020204" pitchFamily="34" charset="0"/>
              <a:buChar char="•"/>
            </a:pPr>
            <a:r>
              <a:rPr lang="en-US" sz="1600" dirty="0"/>
              <a:t>These books correspond to FE, LB, AR for the specimens in the selected folder in order (always in this order)</a:t>
            </a:r>
          </a:p>
          <a:p>
            <a:pPr lvl="1">
              <a:buFont typeface="Arial" panose="020B0604020202020204" pitchFamily="34" charset="0"/>
              <a:buChar char="•"/>
            </a:pPr>
            <a:r>
              <a:rPr lang="en-US" sz="1600" dirty="0"/>
              <a:t>It is recommended to only select one at a time and then re-run the application for the remaining files to avoid not having your work saved if there is a problem with one of these files, the program only outputs a data summary after it has successfully analyzed all the selected files</a:t>
            </a:r>
          </a:p>
          <a:p>
            <a:pPr lvl="1">
              <a:buFont typeface="Arial" panose="020B0604020202020204" pitchFamily="34" charset="0"/>
              <a:buChar char="•"/>
            </a:pPr>
            <a:endParaRPr lang="en-US" sz="900" dirty="0"/>
          </a:p>
          <a:p>
            <a:pPr marL="173736" lvl="1" indent="0">
              <a:buNone/>
            </a:pPr>
            <a:endParaRPr lang="en-US" sz="1300" dirty="0"/>
          </a:p>
          <a:p>
            <a:pPr marL="173736" lvl="1" indent="0">
              <a:buNone/>
            </a:pPr>
            <a:endParaRPr lang="en-US" dirty="0"/>
          </a:p>
        </p:txBody>
      </p:sp>
      <p:sp>
        <p:nvSpPr>
          <p:cNvPr id="4" name="Slide Number Placeholder 3">
            <a:extLst>
              <a:ext uri="{FF2B5EF4-FFF2-40B4-BE49-F238E27FC236}">
                <a16:creationId xmlns:a16="http://schemas.microsoft.com/office/drawing/2014/main" id="{608E9347-CE96-4A36-BBCF-A35BC9415937}"/>
              </a:ext>
            </a:extLst>
          </p:cNvPr>
          <p:cNvSpPr>
            <a:spLocks noGrp="1"/>
          </p:cNvSpPr>
          <p:nvPr>
            <p:ph type="sldNum" sz="quarter" idx="12"/>
          </p:nvPr>
        </p:nvSpPr>
        <p:spPr/>
        <p:txBody>
          <a:bodyPr/>
          <a:lstStyle/>
          <a:p>
            <a:pPr algn="r"/>
            <a:fld id="{A9E15FFD-9433-4A06-B654-BA5177A6615A}" type="slidenum">
              <a:rPr lang="en-US" smtClean="0"/>
              <a:pPr algn="r"/>
              <a:t>38</a:t>
            </a:fld>
            <a:endParaRPr lang="en-US" dirty="0"/>
          </a:p>
        </p:txBody>
      </p:sp>
    </p:spTree>
    <p:extLst>
      <p:ext uri="{BB962C8B-B14F-4D97-AF65-F5344CB8AC3E}">
        <p14:creationId xmlns:p14="http://schemas.microsoft.com/office/powerpoint/2010/main" val="31229643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F955B-7409-4011-B9EC-6139D92BB286}"/>
              </a:ext>
            </a:extLst>
          </p:cNvPr>
          <p:cNvSpPr>
            <a:spLocks noGrp="1"/>
          </p:cNvSpPr>
          <p:nvPr>
            <p:ph type="title"/>
          </p:nvPr>
        </p:nvSpPr>
        <p:spPr/>
        <p:txBody>
          <a:bodyPr/>
          <a:lstStyle/>
          <a:p>
            <a:r>
              <a:rPr lang="en-US" dirty="0"/>
              <a:t>Running Load vs. Displacement analyzer</a:t>
            </a:r>
          </a:p>
        </p:txBody>
      </p:sp>
      <p:sp>
        <p:nvSpPr>
          <p:cNvPr id="3" name="Content Placeholder 2">
            <a:extLst>
              <a:ext uri="{FF2B5EF4-FFF2-40B4-BE49-F238E27FC236}">
                <a16:creationId xmlns:a16="http://schemas.microsoft.com/office/drawing/2014/main" id="{C33287FC-9684-43B4-BF5C-854378A39AA7}"/>
              </a:ext>
            </a:extLst>
          </p:cNvPr>
          <p:cNvSpPr>
            <a:spLocks noGrp="1"/>
          </p:cNvSpPr>
          <p:nvPr>
            <p:ph idx="1"/>
          </p:nvPr>
        </p:nvSpPr>
        <p:spPr>
          <a:xfrm>
            <a:off x="1024128" y="2286000"/>
            <a:ext cx="8808241" cy="4023360"/>
          </a:xfrm>
        </p:spPr>
        <p:txBody>
          <a:bodyPr/>
          <a:lstStyle/>
          <a:p>
            <a:pPr marL="514350" indent="-514350">
              <a:buFont typeface="+mj-lt"/>
              <a:buAutoNum type="arabicPeriod" startAt="8"/>
            </a:pPr>
            <a:r>
              <a:rPr lang="en-US" dirty="0"/>
              <a:t>Progress bar</a:t>
            </a:r>
          </a:p>
          <a:p>
            <a:pPr>
              <a:buFont typeface="Arial" panose="020B0604020202020204" pitchFamily="34" charset="0"/>
              <a:buChar char="•"/>
            </a:pPr>
            <a:r>
              <a:rPr lang="en-US" sz="1600" dirty="0"/>
              <a:t>  A progress bar will pop up indicating where the program is with the analysis</a:t>
            </a:r>
          </a:p>
          <a:p>
            <a:pPr marL="173736" lvl="1" indent="0">
              <a:buNone/>
            </a:pPr>
            <a:endParaRPr lang="en-US" dirty="0"/>
          </a:p>
        </p:txBody>
      </p:sp>
      <p:pic>
        <p:nvPicPr>
          <p:cNvPr id="6" name="Picture 5">
            <a:extLst>
              <a:ext uri="{FF2B5EF4-FFF2-40B4-BE49-F238E27FC236}">
                <a16:creationId xmlns:a16="http://schemas.microsoft.com/office/drawing/2014/main" id="{3727D0CF-DF4A-4FA5-8703-970625A44039}"/>
              </a:ext>
            </a:extLst>
          </p:cNvPr>
          <p:cNvPicPr/>
          <p:nvPr/>
        </p:nvPicPr>
        <p:blipFill>
          <a:blip r:embed="rId2"/>
          <a:stretch>
            <a:fillRect/>
          </a:stretch>
        </p:blipFill>
        <p:spPr>
          <a:xfrm>
            <a:off x="4329112" y="3735705"/>
            <a:ext cx="3533775" cy="1123950"/>
          </a:xfrm>
          <a:prstGeom prst="rect">
            <a:avLst/>
          </a:prstGeom>
          <a:ln>
            <a:solidFill>
              <a:schemeClr val="accent1"/>
            </a:solidFill>
          </a:ln>
        </p:spPr>
      </p:pic>
      <p:sp>
        <p:nvSpPr>
          <p:cNvPr id="4" name="Slide Number Placeholder 3">
            <a:extLst>
              <a:ext uri="{FF2B5EF4-FFF2-40B4-BE49-F238E27FC236}">
                <a16:creationId xmlns:a16="http://schemas.microsoft.com/office/drawing/2014/main" id="{0410D7FA-C26B-47AE-B988-A2E9FE7E3AC6}"/>
              </a:ext>
            </a:extLst>
          </p:cNvPr>
          <p:cNvSpPr>
            <a:spLocks noGrp="1"/>
          </p:cNvSpPr>
          <p:nvPr>
            <p:ph type="sldNum" sz="quarter" idx="12"/>
          </p:nvPr>
        </p:nvSpPr>
        <p:spPr/>
        <p:txBody>
          <a:bodyPr/>
          <a:lstStyle/>
          <a:p>
            <a:pPr algn="r"/>
            <a:fld id="{A9E15FFD-9433-4A06-B654-BA5177A6615A}" type="slidenum">
              <a:rPr lang="en-US" smtClean="0"/>
              <a:pPr algn="r"/>
              <a:t>39</a:t>
            </a:fld>
            <a:endParaRPr lang="en-US"/>
          </a:p>
        </p:txBody>
      </p:sp>
    </p:spTree>
    <p:extLst>
      <p:ext uri="{BB962C8B-B14F-4D97-AF65-F5344CB8AC3E}">
        <p14:creationId xmlns:p14="http://schemas.microsoft.com/office/powerpoint/2010/main" val="2844803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D0797-4EC7-4996-A689-A6F9BF118FCE}"/>
              </a:ext>
            </a:extLst>
          </p:cNvPr>
          <p:cNvSpPr>
            <a:spLocks noGrp="1"/>
          </p:cNvSpPr>
          <p:nvPr>
            <p:ph type="title"/>
          </p:nvPr>
        </p:nvSpPr>
        <p:spPr/>
        <p:txBody>
          <a:bodyPr/>
          <a:lstStyle/>
          <a:p>
            <a:r>
              <a:rPr lang="en-US" dirty="0"/>
              <a:t>Range of Motion (ROM)	</a:t>
            </a:r>
          </a:p>
        </p:txBody>
      </p:sp>
      <p:sp>
        <p:nvSpPr>
          <p:cNvPr id="3" name="Content Placeholder 2">
            <a:extLst>
              <a:ext uri="{FF2B5EF4-FFF2-40B4-BE49-F238E27FC236}">
                <a16:creationId xmlns:a16="http://schemas.microsoft.com/office/drawing/2014/main" id="{5B45DB63-F7B7-4828-BDAF-AEFD6D345BC4}"/>
              </a:ext>
            </a:extLst>
          </p:cNvPr>
          <p:cNvSpPr>
            <a:spLocks noGrp="1"/>
          </p:cNvSpPr>
          <p:nvPr>
            <p:ph idx="1"/>
          </p:nvPr>
        </p:nvSpPr>
        <p:spPr>
          <a:xfrm>
            <a:off x="1024128" y="1936376"/>
            <a:ext cx="5344399" cy="4372984"/>
          </a:xfrm>
        </p:spPr>
        <p:txBody>
          <a:bodyPr/>
          <a:lstStyle/>
          <a:p>
            <a:pPr>
              <a:buFont typeface="Arial" panose="020B0604020202020204" pitchFamily="34" charset="0"/>
              <a:buChar char="•"/>
            </a:pPr>
            <a:r>
              <a:rPr lang="en-US" dirty="0"/>
              <a:t> The 6-degrees of freedom motion simulator (6DOF) allows us to quantify total range of motion (ROM) in the 6 directions</a:t>
            </a:r>
          </a:p>
          <a:p>
            <a:pPr lvl="2">
              <a:buFont typeface="Arial" panose="020B0604020202020204" pitchFamily="34" charset="0"/>
              <a:buChar char="•"/>
            </a:pPr>
            <a:r>
              <a:rPr lang="en-US" sz="1600" dirty="0"/>
              <a:t>Flexion-Extension (FE)</a:t>
            </a:r>
          </a:p>
          <a:p>
            <a:pPr lvl="2">
              <a:buFont typeface="Arial" panose="020B0604020202020204" pitchFamily="34" charset="0"/>
              <a:buChar char="•"/>
            </a:pPr>
            <a:r>
              <a:rPr lang="en-US" sz="1600" dirty="0"/>
              <a:t>Lateral Bending (LB)</a:t>
            </a:r>
          </a:p>
          <a:p>
            <a:pPr lvl="2">
              <a:buFont typeface="Arial" panose="020B0604020202020204" pitchFamily="34" charset="0"/>
              <a:buChar char="•"/>
            </a:pPr>
            <a:r>
              <a:rPr lang="en-US" sz="1600" dirty="0"/>
              <a:t>Axial Rotation (AR)</a:t>
            </a:r>
          </a:p>
          <a:p>
            <a:pPr lvl="1">
              <a:buFont typeface="Arial" panose="020B0604020202020204" pitchFamily="34" charset="0"/>
              <a:buChar char="•"/>
            </a:pPr>
            <a:endParaRPr lang="en-US" dirty="0"/>
          </a:p>
          <a:p>
            <a:pPr>
              <a:buFont typeface="Arial" panose="020B0604020202020204" pitchFamily="34" charset="0"/>
              <a:buChar char="•"/>
            </a:pPr>
            <a:r>
              <a:rPr lang="en-US" dirty="0"/>
              <a:t> Tells us how much spinal segments move during applied bending</a:t>
            </a:r>
          </a:p>
          <a:p>
            <a:pPr marL="128016" lvl="1" indent="0">
              <a:buNone/>
            </a:pPr>
            <a:endParaRPr lang="en-US" dirty="0"/>
          </a:p>
        </p:txBody>
      </p:sp>
      <p:sp>
        <p:nvSpPr>
          <p:cNvPr id="4" name="Slide Number Placeholder 3">
            <a:extLst>
              <a:ext uri="{FF2B5EF4-FFF2-40B4-BE49-F238E27FC236}">
                <a16:creationId xmlns:a16="http://schemas.microsoft.com/office/drawing/2014/main" id="{E650D49C-95F0-4E90-A433-38F89CEE6298}"/>
              </a:ext>
            </a:extLst>
          </p:cNvPr>
          <p:cNvSpPr>
            <a:spLocks noGrp="1"/>
          </p:cNvSpPr>
          <p:nvPr>
            <p:ph type="sldNum" sz="quarter" idx="12"/>
          </p:nvPr>
        </p:nvSpPr>
        <p:spPr/>
        <p:txBody>
          <a:bodyPr/>
          <a:lstStyle/>
          <a:p>
            <a:fld id="{A9E15FFD-9433-4A06-B654-BA5177A6615A}" type="slidenum">
              <a:rPr lang="en-US" smtClean="0"/>
              <a:t>4</a:t>
            </a:fld>
            <a:endParaRPr lang="en-US"/>
          </a:p>
        </p:txBody>
      </p:sp>
      <p:grpSp>
        <p:nvGrpSpPr>
          <p:cNvPr id="13" name="Group 12">
            <a:extLst>
              <a:ext uri="{FF2B5EF4-FFF2-40B4-BE49-F238E27FC236}">
                <a16:creationId xmlns:a16="http://schemas.microsoft.com/office/drawing/2014/main" id="{A3534562-56DD-417E-9F57-77737DA3A8A7}"/>
              </a:ext>
            </a:extLst>
          </p:cNvPr>
          <p:cNvGrpSpPr/>
          <p:nvPr/>
        </p:nvGrpSpPr>
        <p:grpSpPr>
          <a:xfrm>
            <a:off x="6314046" y="2084832"/>
            <a:ext cx="4981483" cy="3751192"/>
            <a:chOff x="6314046" y="2084832"/>
            <a:chExt cx="5194990" cy="3894758"/>
          </a:xfrm>
        </p:grpSpPr>
        <p:grpSp>
          <p:nvGrpSpPr>
            <p:cNvPr id="12" name="Group 11">
              <a:extLst>
                <a:ext uri="{FF2B5EF4-FFF2-40B4-BE49-F238E27FC236}">
                  <a16:creationId xmlns:a16="http://schemas.microsoft.com/office/drawing/2014/main" id="{8B2C5E88-86DA-42A2-8445-EC5FBD0FC562}"/>
                </a:ext>
              </a:extLst>
            </p:cNvPr>
            <p:cNvGrpSpPr/>
            <p:nvPr/>
          </p:nvGrpSpPr>
          <p:grpSpPr>
            <a:xfrm>
              <a:off x="6314046" y="2084832"/>
              <a:ext cx="5194990" cy="3894758"/>
              <a:chOff x="6314046" y="2084832"/>
              <a:chExt cx="5194990" cy="3894758"/>
            </a:xfrm>
          </p:grpSpPr>
          <p:pic>
            <p:nvPicPr>
              <p:cNvPr id="6" name="Picture 5">
                <a:extLst>
                  <a:ext uri="{FF2B5EF4-FFF2-40B4-BE49-F238E27FC236}">
                    <a16:creationId xmlns:a16="http://schemas.microsoft.com/office/drawing/2014/main" id="{66F5169B-4FC0-4378-93E2-06D10517F27C}"/>
                  </a:ext>
                </a:extLst>
              </p:cNvPr>
              <p:cNvPicPr>
                <a:picLocks noChangeAspect="1"/>
              </p:cNvPicPr>
              <p:nvPr/>
            </p:nvPicPr>
            <p:blipFill>
              <a:blip r:embed="rId2"/>
              <a:stretch>
                <a:fillRect/>
              </a:stretch>
            </p:blipFill>
            <p:spPr>
              <a:xfrm>
                <a:off x="6314046" y="2084832"/>
                <a:ext cx="5194990" cy="3894758"/>
              </a:xfrm>
              <a:prstGeom prst="rect">
                <a:avLst/>
              </a:prstGeom>
            </p:spPr>
          </p:pic>
          <p:sp>
            <p:nvSpPr>
              <p:cNvPr id="7" name="Right Brace 6">
                <a:extLst>
                  <a:ext uri="{FF2B5EF4-FFF2-40B4-BE49-F238E27FC236}">
                    <a16:creationId xmlns:a16="http://schemas.microsoft.com/office/drawing/2014/main" id="{77DD8A07-BA5E-4CEB-8525-E7262F0C0A1F}"/>
                  </a:ext>
                </a:extLst>
              </p:cNvPr>
              <p:cNvSpPr/>
              <p:nvPr/>
            </p:nvSpPr>
            <p:spPr>
              <a:xfrm>
                <a:off x="10676726" y="2689412"/>
                <a:ext cx="832310" cy="2563906"/>
              </a:xfrm>
              <a:prstGeom prst="rightBrace">
                <a:avLst>
                  <a:gd name="adj1" fmla="val 0"/>
                  <a:gd name="adj2" fmla="val 49668"/>
                </a:avLst>
              </a:prstGeom>
              <a:ln w="28575">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cxnSp>
          <p:nvCxnSpPr>
            <p:cNvPr id="9" name="Straight Connector 8">
              <a:extLst>
                <a:ext uri="{FF2B5EF4-FFF2-40B4-BE49-F238E27FC236}">
                  <a16:creationId xmlns:a16="http://schemas.microsoft.com/office/drawing/2014/main" id="{929641CA-5EC2-4A1F-8F82-725334499CC0}"/>
                </a:ext>
              </a:extLst>
            </p:cNvPr>
            <p:cNvCxnSpPr>
              <a:cxnSpLocks/>
              <a:stCxn id="7" idx="0"/>
            </p:cNvCxnSpPr>
            <p:nvPr/>
          </p:nvCxnSpPr>
          <p:spPr>
            <a:xfrm flipH="1">
              <a:off x="10013578" y="2689412"/>
              <a:ext cx="66314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49BD4B2F-28E8-49CA-824E-84BA608F7ABE}"/>
              </a:ext>
            </a:extLst>
          </p:cNvPr>
          <p:cNvSpPr txBox="1"/>
          <p:nvPr/>
        </p:nvSpPr>
        <p:spPr>
          <a:xfrm>
            <a:off x="11051188" y="3718047"/>
            <a:ext cx="683612" cy="369332"/>
          </a:xfrm>
          <a:prstGeom prst="rect">
            <a:avLst/>
          </a:prstGeom>
          <a:solidFill>
            <a:schemeClr val="bg1"/>
          </a:solidFill>
        </p:spPr>
        <p:txBody>
          <a:bodyPr wrap="square" rtlCol="0">
            <a:spAutoFit/>
          </a:bodyPr>
          <a:lstStyle/>
          <a:p>
            <a:r>
              <a:rPr lang="en-US" dirty="0"/>
              <a:t>ROM</a:t>
            </a:r>
          </a:p>
        </p:txBody>
      </p:sp>
    </p:spTree>
    <p:extLst>
      <p:ext uri="{BB962C8B-B14F-4D97-AF65-F5344CB8AC3E}">
        <p14:creationId xmlns:p14="http://schemas.microsoft.com/office/powerpoint/2010/main" val="19249780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F955B-7409-4011-B9EC-6139D92BB286}"/>
              </a:ext>
            </a:extLst>
          </p:cNvPr>
          <p:cNvSpPr>
            <a:spLocks noGrp="1"/>
          </p:cNvSpPr>
          <p:nvPr>
            <p:ph type="title"/>
          </p:nvPr>
        </p:nvSpPr>
        <p:spPr/>
        <p:txBody>
          <a:bodyPr/>
          <a:lstStyle/>
          <a:p>
            <a:r>
              <a:rPr lang="en-US" dirty="0"/>
              <a:t>Running Load vs. Displacement analyzer</a:t>
            </a:r>
          </a:p>
        </p:txBody>
      </p:sp>
      <p:sp>
        <p:nvSpPr>
          <p:cNvPr id="3" name="Content Placeholder 2">
            <a:extLst>
              <a:ext uri="{FF2B5EF4-FFF2-40B4-BE49-F238E27FC236}">
                <a16:creationId xmlns:a16="http://schemas.microsoft.com/office/drawing/2014/main" id="{C33287FC-9684-43B4-BF5C-854378A39AA7}"/>
              </a:ext>
            </a:extLst>
          </p:cNvPr>
          <p:cNvSpPr>
            <a:spLocks noGrp="1"/>
          </p:cNvSpPr>
          <p:nvPr>
            <p:ph idx="1"/>
          </p:nvPr>
        </p:nvSpPr>
        <p:spPr>
          <a:xfrm>
            <a:off x="1024129" y="2286000"/>
            <a:ext cx="5029200" cy="4023360"/>
          </a:xfrm>
        </p:spPr>
        <p:txBody>
          <a:bodyPr>
            <a:normAutofit/>
          </a:bodyPr>
          <a:lstStyle/>
          <a:p>
            <a:pPr marL="514350" indent="-514350">
              <a:buFont typeface="+mj-lt"/>
              <a:buAutoNum type="arabicPeriod" startAt="9"/>
            </a:pPr>
            <a:r>
              <a:rPr lang="en-US" dirty="0"/>
              <a:t>Verify the alignment of the data </a:t>
            </a:r>
          </a:p>
          <a:p>
            <a:pPr>
              <a:buFont typeface="Arial" panose="020B0604020202020204" pitchFamily="34" charset="0"/>
              <a:buChar char="•"/>
            </a:pPr>
            <a:r>
              <a:rPr lang="en-US" sz="1600" dirty="0"/>
              <a:t> A new popup figure will show the hysteresis curve (top) and the </a:t>
            </a:r>
            <a:r>
              <a:rPr lang="en-US" sz="1600" b="1" dirty="0">
                <a:solidFill>
                  <a:srgbClr val="FFC000"/>
                </a:solidFill>
              </a:rPr>
              <a:t>3</a:t>
            </a:r>
            <a:r>
              <a:rPr lang="en-US" sz="1600" b="1" baseline="30000" dirty="0">
                <a:solidFill>
                  <a:srgbClr val="FFC000"/>
                </a:solidFill>
              </a:rPr>
              <a:t>rd</a:t>
            </a:r>
            <a:r>
              <a:rPr lang="en-US" sz="1600" b="1" dirty="0">
                <a:solidFill>
                  <a:srgbClr val="FFC000"/>
                </a:solidFill>
              </a:rPr>
              <a:t> cycle of OptoTrak vs. Time</a:t>
            </a:r>
            <a:r>
              <a:rPr lang="en-US" sz="1600" dirty="0"/>
              <a:t> and </a:t>
            </a:r>
            <a:r>
              <a:rPr lang="en-US" sz="1600" b="1" dirty="0">
                <a:solidFill>
                  <a:srgbClr val="7030A0"/>
                </a:solidFill>
              </a:rPr>
              <a:t>Load vs. Time data </a:t>
            </a:r>
            <a:r>
              <a:rPr lang="en-US" sz="1600" dirty="0"/>
              <a:t>(bottom) as seen by the application  </a:t>
            </a:r>
          </a:p>
          <a:p>
            <a:pPr>
              <a:buFont typeface="Arial" panose="020B0604020202020204" pitchFamily="34" charset="0"/>
              <a:buChar char="•"/>
            </a:pPr>
            <a:r>
              <a:rPr lang="en-US" sz="1600" dirty="0"/>
              <a:t> Make sure that:</a:t>
            </a:r>
          </a:p>
          <a:p>
            <a:pPr marL="516636" lvl="1" indent="-342900">
              <a:buFont typeface="+mj-lt"/>
              <a:buAutoNum type="arabicPeriod"/>
            </a:pPr>
            <a:r>
              <a:rPr lang="en-US" sz="1600" dirty="0"/>
              <a:t>The hysteresis curve resembles the distinctive S-shape </a:t>
            </a:r>
          </a:p>
          <a:p>
            <a:pPr marL="516636" lvl="1" indent="-342900">
              <a:buFont typeface="+mj-lt"/>
              <a:buAutoNum type="arabicPeriod"/>
            </a:pPr>
            <a:r>
              <a:rPr lang="en-US" sz="1600" dirty="0"/>
              <a:t>The peaks from the </a:t>
            </a:r>
            <a:r>
              <a:rPr lang="en-US" sz="1600" b="1" dirty="0">
                <a:solidFill>
                  <a:schemeClr val="accent1"/>
                </a:solidFill>
              </a:rPr>
              <a:t>OptoTrak data </a:t>
            </a:r>
            <a:r>
              <a:rPr lang="en-US" sz="1600" dirty="0"/>
              <a:t>align with those of the</a:t>
            </a:r>
            <a:r>
              <a:rPr lang="en-US" sz="1600" b="1" dirty="0">
                <a:solidFill>
                  <a:srgbClr val="FF0000"/>
                </a:solidFill>
              </a:rPr>
              <a:t> Load data</a:t>
            </a:r>
            <a:r>
              <a:rPr lang="en-US" sz="1600" dirty="0"/>
              <a:t> </a:t>
            </a:r>
          </a:p>
          <a:p>
            <a:pPr>
              <a:buFont typeface="Arial" panose="020B0604020202020204" pitchFamily="34" charset="0"/>
              <a:buChar char="•"/>
            </a:pPr>
            <a:r>
              <a:rPr lang="en-US" sz="1600" dirty="0"/>
              <a:t>  Failure to ensure 2 will result in an inaccurate hysteresis curve</a:t>
            </a:r>
          </a:p>
          <a:p>
            <a:pPr marL="173736" lvl="1" indent="0">
              <a:buNone/>
            </a:pPr>
            <a:endParaRPr lang="en-US" sz="1300" dirty="0"/>
          </a:p>
          <a:p>
            <a:endParaRPr lang="en-US" sz="1700" dirty="0"/>
          </a:p>
        </p:txBody>
      </p:sp>
      <p:pic>
        <p:nvPicPr>
          <p:cNvPr id="6" name="Picture 5">
            <a:extLst>
              <a:ext uri="{FF2B5EF4-FFF2-40B4-BE49-F238E27FC236}">
                <a16:creationId xmlns:a16="http://schemas.microsoft.com/office/drawing/2014/main" id="{AFB43BD8-3F39-4318-A52F-1A7E2F92BD42}"/>
              </a:ext>
            </a:extLst>
          </p:cNvPr>
          <p:cNvPicPr/>
          <p:nvPr/>
        </p:nvPicPr>
        <p:blipFill rotWithShape="1">
          <a:blip r:embed="rId2"/>
          <a:srcRect t="16733" r="890" b="-1"/>
          <a:stretch/>
        </p:blipFill>
        <p:spPr bwMode="auto">
          <a:xfrm>
            <a:off x="6314872" y="1754092"/>
            <a:ext cx="5029200" cy="3818890"/>
          </a:xfrm>
          <a:prstGeom prst="rect">
            <a:avLst/>
          </a:prstGeom>
          <a:ln>
            <a:solidFill>
              <a:schemeClr val="accent1"/>
            </a:solid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70786E45-EF4A-4AED-81C2-1A68AE454DC6}"/>
              </a:ext>
            </a:extLst>
          </p:cNvPr>
          <p:cNvPicPr/>
          <p:nvPr/>
        </p:nvPicPr>
        <p:blipFill rotWithShape="1">
          <a:blip r:embed="rId3"/>
          <a:srcRect l="10370" t="57579" r="7045" b="14320"/>
          <a:stretch/>
        </p:blipFill>
        <p:spPr bwMode="auto">
          <a:xfrm>
            <a:off x="6814934" y="5611894"/>
            <a:ext cx="4029075" cy="1228090"/>
          </a:xfrm>
          <a:prstGeom prst="rect">
            <a:avLst/>
          </a:prstGeom>
          <a:ln>
            <a:solidFill>
              <a:schemeClr val="accent1"/>
            </a:solidFill>
          </a:ln>
          <a:extLst>
            <a:ext uri="{53640926-AAD7-44D8-BBD7-CCE9431645EC}">
              <a14:shadowObscured xmlns:a14="http://schemas.microsoft.com/office/drawing/2010/main"/>
            </a:ext>
          </a:extLst>
        </p:spPr>
      </p:pic>
      <p:sp>
        <p:nvSpPr>
          <p:cNvPr id="4" name="Slide Number Placeholder 3">
            <a:extLst>
              <a:ext uri="{FF2B5EF4-FFF2-40B4-BE49-F238E27FC236}">
                <a16:creationId xmlns:a16="http://schemas.microsoft.com/office/drawing/2014/main" id="{28F617D5-0097-47BF-A76E-1E9F4F2C5392}"/>
              </a:ext>
            </a:extLst>
          </p:cNvPr>
          <p:cNvSpPr>
            <a:spLocks noGrp="1"/>
          </p:cNvSpPr>
          <p:nvPr>
            <p:ph type="sldNum" sz="quarter" idx="12"/>
          </p:nvPr>
        </p:nvSpPr>
        <p:spPr/>
        <p:txBody>
          <a:bodyPr/>
          <a:lstStyle/>
          <a:p>
            <a:pPr algn="r"/>
            <a:fld id="{A9E15FFD-9433-4A06-B654-BA5177A6615A}" type="slidenum">
              <a:rPr lang="en-US" smtClean="0"/>
              <a:pPr algn="r"/>
              <a:t>40</a:t>
            </a:fld>
            <a:endParaRPr lang="en-US" dirty="0"/>
          </a:p>
        </p:txBody>
      </p:sp>
    </p:spTree>
    <p:extLst>
      <p:ext uri="{BB962C8B-B14F-4D97-AF65-F5344CB8AC3E}">
        <p14:creationId xmlns:p14="http://schemas.microsoft.com/office/powerpoint/2010/main" val="10937827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4E0FAFB-D3EC-44EE-9B33-98C7BF437209}"/>
              </a:ext>
            </a:extLst>
          </p:cNvPr>
          <p:cNvPicPr>
            <a:picLocks noChangeAspect="1"/>
          </p:cNvPicPr>
          <p:nvPr/>
        </p:nvPicPr>
        <p:blipFill>
          <a:blip r:embed="rId3"/>
          <a:stretch>
            <a:fillRect/>
          </a:stretch>
        </p:blipFill>
        <p:spPr>
          <a:xfrm>
            <a:off x="6519222" y="1773188"/>
            <a:ext cx="4804945" cy="2454454"/>
          </a:xfrm>
          <a:prstGeom prst="rect">
            <a:avLst/>
          </a:prstGeom>
        </p:spPr>
      </p:pic>
      <p:sp>
        <p:nvSpPr>
          <p:cNvPr id="2" name="Title 1">
            <a:extLst>
              <a:ext uri="{FF2B5EF4-FFF2-40B4-BE49-F238E27FC236}">
                <a16:creationId xmlns:a16="http://schemas.microsoft.com/office/drawing/2014/main" id="{4A4F955B-7409-4011-B9EC-6139D92BB286}"/>
              </a:ext>
            </a:extLst>
          </p:cNvPr>
          <p:cNvSpPr>
            <a:spLocks noGrp="1"/>
          </p:cNvSpPr>
          <p:nvPr>
            <p:ph type="title"/>
          </p:nvPr>
        </p:nvSpPr>
        <p:spPr/>
        <p:txBody>
          <a:bodyPr/>
          <a:lstStyle/>
          <a:p>
            <a:r>
              <a:rPr lang="en-US" dirty="0"/>
              <a:t>Running Load vs. Displacement analyzer</a:t>
            </a:r>
          </a:p>
        </p:txBody>
      </p:sp>
      <p:sp>
        <p:nvSpPr>
          <p:cNvPr id="3" name="Content Placeholder 2">
            <a:extLst>
              <a:ext uri="{FF2B5EF4-FFF2-40B4-BE49-F238E27FC236}">
                <a16:creationId xmlns:a16="http://schemas.microsoft.com/office/drawing/2014/main" id="{C33287FC-9684-43B4-BF5C-854378A39AA7}"/>
              </a:ext>
            </a:extLst>
          </p:cNvPr>
          <p:cNvSpPr>
            <a:spLocks noGrp="1"/>
          </p:cNvSpPr>
          <p:nvPr>
            <p:ph idx="1"/>
          </p:nvPr>
        </p:nvSpPr>
        <p:spPr>
          <a:xfrm>
            <a:off x="1024129" y="2285999"/>
            <a:ext cx="5029200" cy="4459025"/>
          </a:xfrm>
        </p:spPr>
        <p:txBody>
          <a:bodyPr>
            <a:normAutofit lnSpcReduction="10000"/>
          </a:bodyPr>
          <a:lstStyle/>
          <a:p>
            <a:pPr marL="514350" indent="-514350">
              <a:buFont typeface="+mj-lt"/>
              <a:buAutoNum type="arabicPeriod" startAt="9"/>
            </a:pPr>
            <a:r>
              <a:rPr lang="en-US" dirty="0"/>
              <a:t>Verify the alignment of the data </a:t>
            </a:r>
          </a:p>
          <a:p>
            <a:pPr>
              <a:buFont typeface="Arial" panose="020B0604020202020204" pitchFamily="34" charset="0"/>
              <a:buChar char="•"/>
            </a:pPr>
            <a:r>
              <a:rPr lang="en-US" sz="1600" dirty="0"/>
              <a:t> This step is crucial and can be prone to error</a:t>
            </a:r>
          </a:p>
          <a:p>
            <a:pPr lvl="1">
              <a:buFont typeface="Arial" panose="020B0604020202020204" pitchFamily="34" charset="0"/>
              <a:buChar char="•"/>
            </a:pPr>
            <a:r>
              <a:rPr lang="en-US" sz="1600" dirty="0"/>
              <a:t>To identify the 3</a:t>
            </a:r>
            <a:r>
              <a:rPr lang="en-US" sz="1600" baseline="30000" dirty="0"/>
              <a:t>rd</a:t>
            </a:r>
            <a:r>
              <a:rPr lang="en-US" sz="1600" dirty="0"/>
              <a:t> cycles, the application counts the number of peaks and valleys and determines the starting point for each cycle as when the </a:t>
            </a:r>
            <a:r>
              <a:rPr lang="en-US" sz="1600" b="1" dirty="0">
                <a:solidFill>
                  <a:srgbClr val="0070C0"/>
                </a:solidFill>
              </a:rPr>
              <a:t>OptoTrak vs. Time </a:t>
            </a:r>
            <a:r>
              <a:rPr lang="en-US" sz="1600" dirty="0"/>
              <a:t>or </a:t>
            </a:r>
            <a:r>
              <a:rPr lang="en-US" sz="1600" b="1" dirty="0">
                <a:solidFill>
                  <a:srgbClr val="FC9804"/>
                </a:solidFill>
              </a:rPr>
              <a:t>Load vs. Time </a:t>
            </a:r>
            <a:r>
              <a:rPr lang="en-US" sz="1600" dirty="0"/>
              <a:t>data intersects zero (i.e. the x-axis) which is representative of the starting position or load,  respectively</a:t>
            </a:r>
          </a:p>
          <a:p>
            <a:pPr lvl="1">
              <a:buFont typeface="Arial" panose="020B0604020202020204" pitchFamily="34" charset="0"/>
              <a:buChar char="•"/>
            </a:pPr>
            <a:r>
              <a:rPr lang="en-US" sz="1600" dirty="0"/>
              <a:t>Because the OptoTrak Motion Capture System collects data at a much higher rate (~100 Hz) than the 6DOF Load Cell (~10 Hz), much of the </a:t>
            </a:r>
            <a:r>
              <a:rPr lang="en-US" sz="1600" b="1" dirty="0">
                <a:solidFill>
                  <a:srgbClr val="0070C0"/>
                </a:solidFill>
              </a:rPr>
              <a:t>OptoTrak data </a:t>
            </a:r>
            <a:r>
              <a:rPr lang="en-US" sz="1600" dirty="0"/>
              <a:t>needs to be negated in order for these two datasets to be aligned </a:t>
            </a:r>
          </a:p>
          <a:p>
            <a:pPr lvl="1">
              <a:buFont typeface="Arial" panose="020B0604020202020204" pitchFamily="34" charset="0"/>
              <a:buChar char="•"/>
            </a:pPr>
            <a:r>
              <a:rPr lang="en-US" sz="1600" dirty="0"/>
              <a:t>Additionally, the OptoTrak Motion Capture System starts collecting before the 6DOF Load Cell which causes a delay in the </a:t>
            </a:r>
            <a:r>
              <a:rPr lang="en-US" sz="1600" b="1" dirty="0">
                <a:solidFill>
                  <a:srgbClr val="0070C0"/>
                </a:solidFill>
              </a:rPr>
              <a:t>OptoTrak vs. Time</a:t>
            </a:r>
            <a:r>
              <a:rPr lang="en-US" sz="1600" dirty="0"/>
              <a:t> data that the application needs to “chop off” in order to align the two datasets </a:t>
            </a:r>
          </a:p>
          <a:p>
            <a:pPr lvl="1">
              <a:buFont typeface="Arial" panose="020B0604020202020204" pitchFamily="34" charset="0"/>
              <a:buChar char="•"/>
            </a:pPr>
            <a:r>
              <a:rPr lang="en-US" sz="1600" dirty="0"/>
              <a:t>There can calls be extra data at the end of the </a:t>
            </a:r>
            <a:r>
              <a:rPr lang="en-US" sz="1600" b="1" dirty="0">
                <a:solidFill>
                  <a:srgbClr val="0070C0"/>
                </a:solidFill>
              </a:rPr>
              <a:t>OptoTrak vs. Time </a:t>
            </a:r>
            <a:r>
              <a:rPr lang="en-US" sz="1600" dirty="0"/>
              <a:t>dataset because this is turned off after the 6DOF Load Cell terminates data collection</a:t>
            </a:r>
          </a:p>
          <a:p>
            <a:endParaRPr lang="en-US" sz="1700" dirty="0"/>
          </a:p>
        </p:txBody>
      </p:sp>
      <p:sp>
        <p:nvSpPr>
          <p:cNvPr id="4" name="Slide Number Placeholder 3">
            <a:extLst>
              <a:ext uri="{FF2B5EF4-FFF2-40B4-BE49-F238E27FC236}">
                <a16:creationId xmlns:a16="http://schemas.microsoft.com/office/drawing/2014/main" id="{28F617D5-0097-47BF-A76E-1E9F4F2C5392}"/>
              </a:ext>
            </a:extLst>
          </p:cNvPr>
          <p:cNvSpPr>
            <a:spLocks noGrp="1"/>
          </p:cNvSpPr>
          <p:nvPr>
            <p:ph type="sldNum" sz="quarter" idx="12"/>
          </p:nvPr>
        </p:nvSpPr>
        <p:spPr/>
        <p:txBody>
          <a:bodyPr/>
          <a:lstStyle/>
          <a:p>
            <a:pPr algn="r"/>
            <a:fld id="{A9E15FFD-9433-4A06-B654-BA5177A6615A}" type="slidenum">
              <a:rPr lang="en-US" smtClean="0"/>
              <a:pPr algn="r"/>
              <a:t>41</a:t>
            </a:fld>
            <a:endParaRPr lang="en-US" dirty="0"/>
          </a:p>
        </p:txBody>
      </p:sp>
      <p:pic>
        <p:nvPicPr>
          <p:cNvPr id="8" name="Picture 7">
            <a:extLst>
              <a:ext uri="{FF2B5EF4-FFF2-40B4-BE49-F238E27FC236}">
                <a16:creationId xmlns:a16="http://schemas.microsoft.com/office/drawing/2014/main" id="{F5912D9A-27D1-4DF2-8598-02C7F3BEC826}"/>
              </a:ext>
            </a:extLst>
          </p:cNvPr>
          <p:cNvPicPr>
            <a:picLocks noChangeAspect="1"/>
          </p:cNvPicPr>
          <p:nvPr/>
        </p:nvPicPr>
        <p:blipFill>
          <a:blip r:embed="rId4"/>
          <a:stretch>
            <a:fillRect/>
          </a:stretch>
        </p:blipFill>
        <p:spPr>
          <a:xfrm>
            <a:off x="6519222" y="4227642"/>
            <a:ext cx="4804944" cy="2243062"/>
          </a:xfrm>
          <a:prstGeom prst="rect">
            <a:avLst/>
          </a:prstGeom>
        </p:spPr>
      </p:pic>
    </p:spTree>
    <p:extLst>
      <p:ext uri="{BB962C8B-B14F-4D97-AF65-F5344CB8AC3E}">
        <p14:creationId xmlns:p14="http://schemas.microsoft.com/office/powerpoint/2010/main" val="28330036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F955B-7409-4011-B9EC-6139D92BB286}"/>
              </a:ext>
            </a:extLst>
          </p:cNvPr>
          <p:cNvSpPr>
            <a:spLocks noGrp="1"/>
          </p:cNvSpPr>
          <p:nvPr>
            <p:ph type="title"/>
          </p:nvPr>
        </p:nvSpPr>
        <p:spPr/>
        <p:txBody>
          <a:bodyPr/>
          <a:lstStyle/>
          <a:p>
            <a:r>
              <a:rPr lang="en-US" dirty="0"/>
              <a:t>Running Load vs. Displacement analyzer</a:t>
            </a:r>
          </a:p>
        </p:txBody>
      </p:sp>
      <p:sp>
        <p:nvSpPr>
          <p:cNvPr id="3" name="Content Placeholder 2">
            <a:extLst>
              <a:ext uri="{FF2B5EF4-FFF2-40B4-BE49-F238E27FC236}">
                <a16:creationId xmlns:a16="http://schemas.microsoft.com/office/drawing/2014/main" id="{C33287FC-9684-43B4-BF5C-854378A39AA7}"/>
              </a:ext>
            </a:extLst>
          </p:cNvPr>
          <p:cNvSpPr>
            <a:spLocks noGrp="1"/>
          </p:cNvSpPr>
          <p:nvPr>
            <p:ph idx="1"/>
          </p:nvPr>
        </p:nvSpPr>
        <p:spPr>
          <a:xfrm>
            <a:off x="1024129" y="2286000"/>
            <a:ext cx="5029200" cy="4023360"/>
          </a:xfrm>
        </p:spPr>
        <p:txBody>
          <a:bodyPr>
            <a:normAutofit/>
          </a:bodyPr>
          <a:lstStyle/>
          <a:p>
            <a:pPr marL="514350" indent="-514350">
              <a:buFont typeface="+mj-lt"/>
              <a:buAutoNum type="arabicPeriod" startAt="9"/>
            </a:pPr>
            <a:r>
              <a:rPr lang="en-US" dirty="0"/>
              <a:t>Verify the alignment of the data </a:t>
            </a:r>
          </a:p>
          <a:p>
            <a:pPr>
              <a:buFont typeface="Arial" panose="020B0604020202020204" pitchFamily="34" charset="0"/>
              <a:buChar char="•"/>
            </a:pPr>
            <a:r>
              <a:rPr lang="en-US" sz="1600" dirty="0"/>
              <a:t> This step is crucial and can be prone to error</a:t>
            </a:r>
          </a:p>
          <a:p>
            <a:pPr lvl="1">
              <a:buFont typeface="Arial" panose="020B0604020202020204" pitchFamily="34" charset="0"/>
              <a:buChar char="•"/>
            </a:pPr>
            <a:r>
              <a:rPr lang="en-US" sz="1600" dirty="0"/>
              <a:t>The algorithm does its best to chop off this excess </a:t>
            </a:r>
            <a:r>
              <a:rPr lang="en-US" sz="1600" b="1" dirty="0">
                <a:solidFill>
                  <a:srgbClr val="0070C0"/>
                </a:solidFill>
              </a:rPr>
              <a:t>OptoTrak data </a:t>
            </a:r>
            <a:r>
              <a:rPr lang="en-US" sz="1600" dirty="0"/>
              <a:t>on its own, but sometimes it is not enough and the user needs to manually edit the data in Excel</a:t>
            </a:r>
          </a:p>
          <a:p>
            <a:pPr lvl="1">
              <a:buFont typeface="Arial" panose="020B0604020202020204" pitchFamily="34" charset="0"/>
              <a:buChar char="•"/>
            </a:pPr>
            <a:r>
              <a:rPr lang="en-US" sz="1600" dirty="0"/>
              <a:t>The failure of the algorithm to chop off the data causes it to misinterpret which cycle is the last cycle and where said cycle starts, which affects the hysteresis curve</a:t>
            </a:r>
          </a:p>
          <a:p>
            <a:endParaRPr lang="en-US" sz="1700" dirty="0"/>
          </a:p>
        </p:txBody>
      </p:sp>
      <p:sp>
        <p:nvSpPr>
          <p:cNvPr id="4" name="Slide Number Placeholder 3">
            <a:extLst>
              <a:ext uri="{FF2B5EF4-FFF2-40B4-BE49-F238E27FC236}">
                <a16:creationId xmlns:a16="http://schemas.microsoft.com/office/drawing/2014/main" id="{28F617D5-0097-47BF-A76E-1E9F4F2C5392}"/>
              </a:ext>
            </a:extLst>
          </p:cNvPr>
          <p:cNvSpPr>
            <a:spLocks noGrp="1"/>
          </p:cNvSpPr>
          <p:nvPr>
            <p:ph type="sldNum" sz="quarter" idx="12"/>
          </p:nvPr>
        </p:nvSpPr>
        <p:spPr/>
        <p:txBody>
          <a:bodyPr/>
          <a:lstStyle/>
          <a:p>
            <a:pPr algn="r"/>
            <a:fld id="{A9E15FFD-9433-4A06-B654-BA5177A6615A}" type="slidenum">
              <a:rPr lang="en-US" smtClean="0"/>
              <a:pPr algn="r"/>
              <a:t>42</a:t>
            </a:fld>
            <a:endParaRPr lang="en-US" dirty="0"/>
          </a:p>
        </p:txBody>
      </p:sp>
      <p:grpSp>
        <p:nvGrpSpPr>
          <p:cNvPr id="7" name="Group 6">
            <a:extLst>
              <a:ext uri="{FF2B5EF4-FFF2-40B4-BE49-F238E27FC236}">
                <a16:creationId xmlns:a16="http://schemas.microsoft.com/office/drawing/2014/main" id="{3E6B8A9A-4434-40AD-8D2E-97C1A7AEEEBA}"/>
              </a:ext>
            </a:extLst>
          </p:cNvPr>
          <p:cNvGrpSpPr/>
          <p:nvPr/>
        </p:nvGrpSpPr>
        <p:grpSpPr>
          <a:xfrm>
            <a:off x="6519222" y="1768774"/>
            <a:ext cx="4804944" cy="4701930"/>
            <a:chOff x="6440230" y="1619277"/>
            <a:chExt cx="4804944" cy="4701930"/>
          </a:xfrm>
        </p:grpSpPr>
        <p:pic>
          <p:nvPicPr>
            <p:cNvPr id="8" name="Picture 7">
              <a:extLst>
                <a:ext uri="{FF2B5EF4-FFF2-40B4-BE49-F238E27FC236}">
                  <a16:creationId xmlns:a16="http://schemas.microsoft.com/office/drawing/2014/main" id="{F5912D9A-27D1-4DF2-8598-02C7F3BEC826}"/>
                </a:ext>
              </a:extLst>
            </p:cNvPr>
            <p:cNvPicPr>
              <a:picLocks noChangeAspect="1"/>
            </p:cNvPicPr>
            <p:nvPr/>
          </p:nvPicPr>
          <p:blipFill>
            <a:blip r:embed="rId3"/>
            <a:stretch>
              <a:fillRect/>
            </a:stretch>
          </p:blipFill>
          <p:spPr>
            <a:xfrm>
              <a:off x="6440230" y="4078145"/>
              <a:ext cx="4804944" cy="2243062"/>
            </a:xfrm>
            <a:prstGeom prst="rect">
              <a:avLst/>
            </a:prstGeom>
          </p:spPr>
        </p:pic>
        <p:pic>
          <p:nvPicPr>
            <p:cNvPr id="6" name="Picture 5">
              <a:extLst>
                <a:ext uri="{FF2B5EF4-FFF2-40B4-BE49-F238E27FC236}">
                  <a16:creationId xmlns:a16="http://schemas.microsoft.com/office/drawing/2014/main" id="{6793E94E-119D-4716-9EB4-90A4EF57CADF}"/>
                </a:ext>
              </a:extLst>
            </p:cNvPr>
            <p:cNvPicPr>
              <a:picLocks noChangeAspect="1"/>
            </p:cNvPicPr>
            <p:nvPr/>
          </p:nvPicPr>
          <p:blipFill>
            <a:blip r:embed="rId4"/>
            <a:stretch>
              <a:fillRect/>
            </a:stretch>
          </p:blipFill>
          <p:spPr>
            <a:xfrm>
              <a:off x="6440230" y="1619277"/>
              <a:ext cx="4804944" cy="2458868"/>
            </a:xfrm>
            <a:prstGeom prst="rect">
              <a:avLst/>
            </a:prstGeom>
          </p:spPr>
        </p:pic>
      </p:grpSp>
    </p:spTree>
    <p:extLst>
      <p:ext uri="{BB962C8B-B14F-4D97-AF65-F5344CB8AC3E}">
        <p14:creationId xmlns:p14="http://schemas.microsoft.com/office/powerpoint/2010/main" val="28493100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F955B-7409-4011-B9EC-6139D92BB286}"/>
              </a:ext>
            </a:extLst>
          </p:cNvPr>
          <p:cNvSpPr>
            <a:spLocks noGrp="1"/>
          </p:cNvSpPr>
          <p:nvPr>
            <p:ph type="title"/>
          </p:nvPr>
        </p:nvSpPr>
        <p:spPr/>
        <p:txBody>
          <a:bodyPr/>
          <a:lstStyle/>
          <a:p>
            <a:r>
              <a:rPr lang="en-US" dirty="0"/>
              <a:t>Running Load vs. Displacement analyzer</a:t>
            </a:r>
          </a:p>
        </p:txBody>
      </p:sp>
      <p:sp>
        <p:nvSpPr>
          <p:cNvPr id="3" name="Content Placeholder 2">
            <a:extLst>
              <a:ext uri="{FF2B5EF4-FFF2-40B4-BE49-F238E27FC236}">
                <a16:creationId xmlns:a16="http://schemas.microsoft.com/office/drawing/2014/main" id="{C33287FC-9684-43B4-BF5C-854378A39AA7}"/>
              </a:ext>
            </a:extLst>
          </p:cNvPr>
          <p:cNvSpPr>
            <a:spLocks noGrp="1"/>
          </p:cNvSpPr>
          <p:nvPr>
            <p:ph idx="1"/>
          </p:nvPr>
        </p:nvSpPr>
        <p:spPr>
          <a:xfrm>
            <a:off x="1024129" y="2286000"/>
            <a:ext cx="5029200" cy="4023360"/>
          </a:xfrm>
        </p:spPr>
        <p:txBody>
          <a:bodyPr>
            <a:normAutofit/>
          </a:bodyPr>
          <a:lstStyle/>
          <a:p>
            <a:pPr marL="514350" indent="-514350">
              <a:buFont typeface="+mj-lt"/>
              <a:buAutoNum type="arabicPeriod" startAt="9"/>
            </a:pPr>
            <a:r>
              <a:rPr lang="en-US" dirty="0"/>
              <a:t>Verify the alignment of the data </a:t>
            </a:r>
          </a:p>
          <a:p>
            <a:pPr>
              <a:buFont typeface="Arial" panose="020B0604020202020204" pitchFamily="34" charset="0"/>
              <a:buChar char="•"/>
            </a:pPr>
            <a:r>
              <a:rPr lang="en-US" sz="1600" dirty="0"/>
              <a:t> This step is crucial and can be prone to error</a:t>
            </a:r>
          </a:p>
          <a:p>
            <a:pPr lvl="1">
              <a:buFont typeface="Arial" panose="020B0604020202020204" pitchFamily="34" charset="0"/>
              <a:buChar char="•"/>
            </a:pPr>
            <a:r>
              <a:rPr lang="en-US" sz="1600" dirty="0"/>
              <a:t>The algorithm does its best to chop off this excess </a:t>
            </a:r>
            <a:r>
              <a:rPr lang="en-US" sz="1600" b="1" dirty="0">
                <a:solidFill>
                  <a:srgbClr val="0070C0"/>
                </a:solidFill>
              </a:rPr>
              <a:t>OptoTrak data </a:t>
            </a:r>
            <a:r>
              <a:rPr lang="en-US" sz="1600" dirty="0"/>
              <a:t>on its own, but sometimes it is not enough and the user needs to manually edit the data in Excel</a:t>
            </a:r>
          </a:p>
          <a:p>
            <a:pPr lvl="1">
              <a:buFont typeface="Arial" panose="020B0604020202020204" pitchFamily="34" charset="0"/>
              <a:buChar char="•"/>
            </a:pPr>
            <a:r>
              <a:rPr lang="en-US" sz="1600" dirty="0"/>
              <a:t>The failure of the algorithm to chop off the data causes it to misinterpret which cycle is the last cycle and where said cycle starts, which affects the hysteresis curve</a:t>
            </a:r>
          </a:p>
          <a:p>
            <a:endParaRPr lang="en-US" sz="1700" dirty="0"/>
          </a:p>
        </p:txBody>
      </p:sp>
      <p:sp>
        <p:nvSpPr>
          <p:cNvPr id="4" name="Slide Number Placeholder 3">
            <a:extLst>
              <a:ext uri="{FF2B5EF4-FFF2-40B4-BE49-F238E27FC236}">
                <a16:creationId xmlns:a16="http://schemas.microsoft.com/office/drawing/2014/main" id="{28F617D5-0097-47BF-A76E-1E9F4F2C5392}"/>
              </a:ext>
            </a:extLst>
          </p:cNvPr>
          <p:cNvSpPr>
            <a:spLocks noGrp="1"/>
          </p:cNvSpPr>
          <p:nvPr>
            <p:ph type="sldNum" sz="quarter" idx="12"/>
          </p:nvPr>
        </p:nvSpPr>
        <p:spPr/>
        <p:txBody>
          <a:bodyPr/>
          <a:lstStyle/>
          <a:p>
            <a:pPr algn="r"/>
            <a:fld id="{A9E15FFD-9433-4A06-B654-BA5177A6615A}" type="slidenum">
              <a:rPr lang="en-US" smtClean="0"/>
              <a:pPr algn="r"/>
              <a:t>43</a:t>
            </a:fld>
            <a:endParaRPr lang="en-US" dirty="0"/>
          </a:p>
        </p:txBody>
      </p:sp>
      <p:grpSp>
        <p:nvGrpSpPr>
          <p:cNvPr id="7" name="Group 6">
            <a:extLst>
              <a:ext uri="{FF2B5EF4-FFF2-40B4-BE49-F238E27FC236}">
                <a16:creationId xmlns:a16="http://schemas.microsoft.com/office/drawing/2014/main" id="{3E6B8A9A-4434-40AD-8D2E-97C1A7AEEEBA}"/>
              </a:ext>
            </a:extLst>
          </p:cNvPr>
          <p:cNvGrpSpPr/>
          <p:nvPr/>
        </p:nvGrpSpPr>
        <p:grpSpPr>
          <a:xfrm>
            <a:off x="6519222" y="1768774"/>
            <a:ext cx="4804944" cy="4701930"/>
            <a:chOff x="6440230" y="1619277"/>
            <a:chExt cx="4804944" cy="4701930"/>
          </a:xfrm>
        </p:grpSpPr>
        <p:pic>
          <p:nvPicPr>
            <p:cNvPr id="8" name="Picture 7">
              <a:extLst>
                <a:ext uri="{FF2B5EF4-FFF2-40B4-BE49-F238E27FC236}">
                  <a16:creationId xmlns:a16="http://schemas.microsoft.com/office/drawing/2014/main" id="{F5912D9A-27D1-4DF2-8598-02C7F3BEC826}"/>
                </a:ext>
              </a:extLst>
            </p:cNvPr>
            <p:cNvPicPr>
              <a:picLocks noChangeAspect="1"/>
            </p:cNvPicPr>
            <p:nvPr/>
          </p:nvPicPr>
          <p:blipFill>
            <a:blip r:embed="rId3"/>
            <a:stretch>
              <a:fillRect/>
            </a:stretch>
          </p:blipFill>
          <p:spPr>
            <a:xfrm>
              <a:off x="6440230" y="4078145"/>
              <a:ext cx="4804944" cy="2243062"/>
            </a:xfrm>
            <a:prstGeom prst="rect">
              <a:avLst/>
            </a:prstGeom>
          </p:spPr>
        </p:pic>
        <p:pic>
          <p:nvPicPr>
            <p:cNvPr id="6" name="Picture 5">
              <a:extLst>
                <a:ext uri="{FF2B5EF4-FFF2-40B4-BE49-F238E27FC236}">
                  <a16:creationId xmlns:a16="http://schemas.microsoft.com/office/drawing/2014/main" id="{6793E94E-119D-4716-9EB4-90A4EF57CADF}"/>
                </a:ext>
              </a:extLst>
            </p:cNvPr>
            <p:cNvPicPr>
              <a:picLocks noChangeAspect="1"/>
            </p:cNvPicPr>
            <p:nvPr/>
          </p:nvPicPr>
          <p:blipFill>
            <a:blip r:embed="rId4"/>
            <a:stretch>
              <a:fillRect/>
            </a:stretch>
          </p:blipFill>
          <p:spPr>
            <a:xfrm>
              <a:off x="6440230" y="1619277"/>
              <a:ext cx="4804944" cy="2458868"/>
            </a:xfrm>
            <a:prstGeom prst="rect">
              <a:avLst/>
            </a:prstGeom>
          </p:spPr>
        </p:pic>
      </p:grpSp>
      <p:cxnSp>
        <p:nvCxnSpPr>
          <p:cNvPr id="9" name="Straight Connector 8">
            <a:extLst>
              <a:ext uri="{FF2B5EF4-FFF2-40B4-BE49-F238E27FC236}">
                <a16:creationId xmlns:a16="http://schemas.microsoft.com/office/drawing/2014/main" id="{72DD5188-2FC1-47EB-9280-1C8D929F2EAE}"/>
              </a:ext>
            </a:extLst>
          </p:cNvPr>
          <p:cNvCxnSpPr/>
          <p:nvPr/>
        </p:nvCxnSpPr>
        <p:spPr>
          <a:xfrm>
            <a:off x="7256834" y="2084832"/>
            <a:ext cx="0" cy="4131142"/>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2EA6DFD-A7AA-4A21-A487-C115149132C3}"/>
              </a:ext>
            </a:extLst>
          </p:cNvPr>
          <p:cNvCxnSpPr/>
          <p:nvPr/>
        </p:nvCxnSpPr>
        <p:spPr>
          <a:xfrm>
            <a:off x="8498732" y="2084832"/>
            <a:ext cx="0" cy="4131142"/>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5CEEC8C-A5F9-48F4-931E-B1C558421C5A}"/>
              </a:ext>
            </a:extLst>
          </p:cNvPr>
          <p:cNvCxnSpPr/>
          <p:nvPr/>
        </p:nvCxnSpPr>
        <p:spPr>
          <a:xfrm>
            <a:off x="9779540" y="2084832"/>
            <a:ext cx="0" cy="4131142"/>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6207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F955B-7409-4011-B9EC-6139D92BB286}"/>
              </a:ext>
            </a:extLst>
          </p:cNvPr>
          <p:cNvSpPr>
            <a:spLocks noGrp="1"/>
          </p:cNvSpPr>
          <p:nvPr>
            <p:ph type="title"/>
          </p:nvPr>
        </p:nvSpPr>
        <p:spPr/>
        <p:txBody>
          <a:bodyPr/>
          <a:lstStyle/>
          <a:p>
            <a:r>
              <a:rPr lang="en-US" dirty="0"/>
              <a:t>Running Load vs. Displacement analyzer</a:t>
            </a:r>
          </a:p>
        </p:txBody>
      </p:sp>
      <p:sp>
        <p:nvSpPr>
          <p:cNvPr id="3" name="Content Placeholder 2">
            <a:extLst>
              <a:ext uri="{FF2B5EF4-FFF2-40B4-BE49-F238E27FC236}">
                <a16:creationId xmlns:a16="http://schemas.microsoft.com/office/drawing/2014/main" id="{C33287FC-9684-43B4-BF5C-854378A39AA7}"/>
              </a:ext>
            </a:extLst>
          </p:cNvPr>
          <p:cNvSpPr>
            <a:spLocks noGrp="1"/>
          </p:cNvSpPr>
          <p:nvPr>
            <p:ph idx="1"/>
          </p:nvPr>
        </p:nvSpPr>
        <p:spPr>
          <a:xfrm>
            <a:off x="1024129" y="2286000"/>
            <a:ext cx="5029200" cy="4023360"/>
          </a:xfrm>
        </p:spPr>
        <p:txBody>
          <a:bodyPr>
            <a:normAutofit/>
          </a:bodyPr>
          <a:lstStyle/>
          <a:p>
            <a:pPr marL="514350" indent="-514350">
              <a:buFont typeface="+mj-lt"/>
              <a:buAutoNum type="arabicPeriod" startAt="9"/>
            </a:pPr>
            <a:r>
              <a:rPr lang="en-US" dirty="0"/>
              <a:t>Verify the alignment of the data </a:t>
            </a:r>
          </a:p>
          <a:p>
            <a:pPr>
              <a:buFont typeface="Arial" panose="020B0604020202020204" pitchFamily="34" charset="0"/>
              <a:buChar char="•"/>
            </a:pPr>
            <a:r>
              <a:rPr lang="en-US" sz="1600" dirty="0"/>
              <a:t> This step is crucial and can be prone to error</a:t>
            </a:r>
          </a:p>
          <a:p>
            <a:pPr lvl="1">
              <a:buFont typeface="Arial" panose="020B0604020202020204" pitchFamily="34" charset="0"/>
              <a:buChar char="•"/>
            </a:pPr>
            <a:r>
              <a:rPr lang="en-US" sz="1600" dirty="0"/>
              <a:t>The algorithm does its best to chop off this excess </a:t>
            </a:r>
            <a:r>
              <a:rPr lang="en-US" sz="1600" b="1" dirty="0">
                <a:solidFill>
                  <a:srgbClr val="0070C0"/>
                </a:solidFill>
              </a:rPr>
              <a:t>OptoTrak data </a:t>
            </a:r>
            <a:r>
              <a:rPr lang="en-US" sz="1600" dirty="0"/>
              <a:t>on its own, but sometimes it is not enough and the user needs to manually edit the data in Excel</a:t>
            </a:r>
          </a:p>
          <a:p>
            <a:pPr lvl="1">
              <a:buFont typeface="Arial" panose="020B0604020202020204" pitchFamily="34" charset="0"/>
              <a:buChar char="•"/>
            </a:pPr>
            <a:r>
              <a:rPr lang="en-US" sz="1600" dirty="0"/>
              <a:t>The failure of the algorithm to chop off the data causes it to misinterpret which cycle is the last cycle and where said cycle starts, which affects the hysteresis curve</a:t>
            </a:r>
          </a:p>
          <a:p>
            <a:endParaRPr lang="en-US" sz="1700" dirty="0"/>
          </a:p>
        </p:txBody>
      </p:sp>
      <p:sp>
        <p:nvSpPr>
          <p:cNvPr id="4" name="Slide Number Placeholder 3">
            <a:extLst>
              <a:ext uri="{FF2B5EF4-FFF2-40B4-BE49-F238E27FC236}">
                <a16:creationId xmlns:a16="http://schemas.microsoft.com/office/drawing/2014/main" id="{28F617D5-0097-47BF-A76E-1E9F4F2C5392}"/>
              </a:ext>
            </a:extLst>
          </p:cNvPr>
          <p:cNvSpPr>
            <a:spLocks noGrp="1"/>
          </p:cNvSpPr>
          <p:nvPr>
            <p:ph type="sldNum" sz="quarter" idx="12"/>
          </p:nvPr>
        </p:nvSpPr>
        <p:spPr/>
        <p:txBody>
          <a:bodyPr/>
          <a:lstStyle/>
          <a:p>
            <a:pPr algn="r"/>
            <a:fld id="{A9E15FFD-9433-4A06-B654-BA5177A6615A}" type="slidenum">
              <a:rPr lang="en-US" smtClean="0"/>
              <a:pPr algn="r"/>
              <a:t>44</a:t>
            </a:fld>
            <a:endParaRPr lang="en-US" dirty="0"/>
          </a:p>
        </p:txBody>
      </p:sp>
      <p:grpSp>
        <p:nvGrpSpPr>
          <p:cNvPr id="7" name="Group 6">
            <a:extLst>
              <a:ext uri="{FF2B5EF4-FFF2-40B4-BE49-F238E27FC236}">
                <a16:creationId xmlns:a16="http://schemas.microsoft.com/office/drawing/2014/main" id="{3E6B8A9A-4434-40AD-8D2E-97C1A7AEEEBA}"/>
              </a:ext>
            </a:extLst>
          </p:cNvPr>
          <p:cNvGrpSpPr/>
          <p:nvPr/>
        </p:nvGrpSpPr>
        <p:grpSpPr>
          <a:xfrm>
            <a:off x="6519222" y="1768774"/>
            <a:ext cx="4804944" cy="4701930"/>
            <a:chOff x="6440230" y="1619277"/>
            <a:chExt cx="4804944" cy="4701930"/>
          </a:xfrm>
        </p:grpSpPr>
        <p:pic>
          <p:nvPicPr>
            <p:cNvPr id="8" name="Picture 7">
              <a:extLst>
                <a:ext uri="{FF2B5EF4-FFF2-40B4-BE49-F238E27FC236}">
                  <a16:creationId xmlns:a16="http://schemas.microsoft.com/office/drawing/2014/main" id="{F5912D9A-27D1-4DF2-8598-02C7F3BEC826}"/>
                </a:ext>
              </a:extLst>
            </p:cNvPr>
            <p:cNvPicPr>
              <a:picLocks noChangeAspect="1"/>
            </p:cNvPicPr>
            <p:nvPr/>
          </p:nvPicPr>
          <p:blipFill>
            <a:blip r:embed="rId3"/>
            <a:stretch>
              <a:fillRect/>
            </a:stretch>
          </p:blipFill>
          <p:spPr>
            <a:xfrm>
              <a:off x="6440230" y="4078145"/>
              <a:ext cx="4804944" cy="2243062"/>
            </a:xfrm>
            <a:prstGeom prst="rect">
              <a:avLst/>
            </a:prstGeom>
          </p:spPr>
        </p:pic>
        <p:pic>
          <p:nvPicPr>
            <p:cNvPr id="6" name="Picture 5">
              <a:extLst>
                <a:ext uri="{FF2B5EF4-FFF2-40B4-BE49-F238E27FC236}">
                  <a16:creationId xmlns:a16="http://schemas.microsoft.com/office/drawing/2014/main" id="{6793E94E-119D-4716-9EB4-90A4EF57CADF}"/>
                </a:ext>
              </a:extLst>
            </p:cNvPr>
            <p:cNvPicPr>
              <a:picLocks noChangeAspect="1"/>
            </p:cNvPicPr>
            <p:nvPr/>
          </p:nvPicPr>
          <p:blipFill>
            <a:blip r:embed="rId4"/>
            <a:stretch>
              <a:fillRect/>
            </a:stretch>
          </p:blipFill>
          <p:spPr>
            <a:xfrm>
              <a:off x="6440230" y="1619277"/>
              <a:ext cx="4804944" cy="2458868"/>
            </a:xfrm>
            <a:prstGeom prst="rect">
              <a:avLst/>
            </a:prstGeom>
          </p:spPr>
        </p:pic>
      </p:grpSp>
      <p:cxnSp>
        <p:nvCxnSpPr>
          <p:cNvPr id="9" name="Straight Connector 8">
            <a:extLst>
              <a:ext uri="{FF2B5EF4-FFF2-40B4-BE49-F238E27FC236}">
                <a16:creationId xmlns:a16="http://schemas.microsoft.com/office/drawing/2014/main" id="{72DD5188-2FC1-47EB-9280-1C8D929F2EAE}"/>
              </a:ext>
            </a:extLst>
          </p:cNvPr>
          <p:cNvCxnSpPr/>
          <p:nvPr/>
        </p:nvCxnSpPr>
        <p:spPr>
          <a:xfrm>
            <a:off x="7879404" y="2080942"/>
            <a:ext cx="0" cy="4131142"/>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2EA6DFD-A7AA-4A21-A487-C115149132C3}"/>
              </a:ext>
            </a:extLst>
          </p:cNvPr>
          <p:cNvCxnSpPr/>
          <p:nvPr/>
        </p:nvCxnSpPr>
        <p:spPr>
          <a:xfrm>
            <a:off x="9140758" y="2084832"/>
            <a:ext cx="0" cy="4131142"/>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5CEEC8C-A5F9-48F4-931E-B1C558421C5A}"/>
              </a:ext>
            </a:extLst>
          </p:cNvPr>
          <p:cNvCxnSpPr/>
          <p:nvPr/>
        </p:nvCxnSpPr>
        <p:spPr>
          <a:xfrm>
            <a:off x="10441021" y="2080942"/>
            <a:ext cx="0" cy="4131142"/>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81712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892ABE4-28C6-47DA-B3D8-20C67BA36439}"/>
              </a:ext>
            </a:extLst>
          </p:cNvPr>
          <p:cNvPicPr/>
          <p:nvPr/>
        </p:nvPicPr>
        <p:blipFill rotWithShape="1">
          <a:blip r:embed="rId2"/>
          <a:srcRect t="15945" b="984"/>
          <a:stretch/>
        </p:blipFill>
        <p:spPr bwMode="auto">
          <a:xfrm>
            <a:off x="6314871" y="1754092"/>
            <a:ext cx="5029200" cy="3796030"/>
          </a:xfrm>
          <a:prstGeom prst="rect">
            <a:avLst/>
          </a:prstGeom>
          <a:ln>
            <a:solidFill>
              <a:schemeClr val="accent1"/>
            </a:solidFill>
          </a:ln>
          <a:extLst>
            <a:ext uri="{53640926-AAD7-44D8-BBD7-CCE9431645EC}">
              <a14:shadowObscured xmlns:a14="http://schemas.microsoft.com/office/drawing/2010/main"/>
            </a:ext>
          </a:extLst>
        </p:spPr>
      </p:pic>
      <p:sp>
        <p:nvSpPr>
          <p:cNvPr id="2" name="Title 1">
            <a:extLst>
              <a:ext uri="{FF2B5EF4-FFF2-40B4-BE49-F238E27FC236}">
                <a16:creationId xmlns:a16="http://schemas.microsoft.com/office/drawing/2014/main" id="{4A4F955B-7409-4011-B9EC-6139D92BB286}"/>
              </a:ext>
            </a:extLst>
          </p:cNvPr>
          <p:cNvSpPr>
            <a:spLocks noGrp="1"/>
          </p:cNvSpPr>
          <p:nvPr>
            <p:ph type="title"/>
          </p:nvPr>
        </p:nvSpPr>
        <p:spPr/>
        <p:txBody>
          <a:bodyPr/>
          <a:lstStyle/>
          <a:p>
            <a:r>
              <a:rPr lang="en-US" dirty="0"/>
              <a:t>Running Load vs. Displacement analyzer</a:t>
            </a:r>
          </a:p>
        </p:txBody>
      </p:sp>
      <p:sp>
        <p:nvSpPr>
          <p:cNvPr id="3" name="Content Placeholder 2">
            <a:extLst>
              <a:ext uri="{FF2B5EF4-FFF2-40B4-BE49-F238E27FC236}">
                <a16:creationId xmlns:a16="http://schemas.microsoft.com/office/drawing/2014/main" id="{C33287FC-9684-43B4-BF5C-854378A39AA7}"/>
              </a:ext>
            </a:extLst>
          </p:cNvPr>
          <p:cNvSpPr>
            <a:spLocks noGrp="1"/>
          </p:cNvSpPr>
          <p:nvPr>
            <p:ph idx="1"/>
          </p:nvPr>
        </p:nvSpPr>
        <p:spPr>
          <a:xfrm>
            <a:off x="1024129" y="2286000"/>
            <a:ext cx="5029200" cy="4023360"/>
          </a:xfrm>
        </p:spPr>
        <p:txBody>
          <a:bodyPr>
            <a:normAutofit/>
          </a:bodyPr>
          <a:lstStyle/>
          <a:p>
            <a:pPr marL="514350" indent="-514350">
              <a:buFont typeface="+mj-lt"/>
              <a:buAutoNum type="arabicPeriod" startAt="10"/>
            </a:pPr>
            <a:r>
              <a:rPr lang="en-US" dirty="0"/>
              <a:t>Manual Data Selection </a:t>
            </a:r>
          </a:p>
          <a:p>
            <a:pPr>
              <a:buFont typeface="Arial" panose="020B0604020202020204" pitchFamily="34" charset="0"/>
              <a:buChar char="•"/>
            </a:pPr>
            <a:r>
              <a:rPr lang="en-US" sz="1600" dirty="0"/>
              <a:t>  Press “Enter” and a new popup message will appear</a:t>
            </a:r>
          </a:p>
          <a:p>
            <a:pPr>
              <a:buFont typeface="Arial" panose="020B0604020202020204" pitchFamily="34" charset="0"/>
              <a:buChar char="•"/>
            </a:pPr>
            <a:r>
              <a:rPr lang="en-US" sz="1600" dirty="0"/>
              <a:t>  Press “YES” if the hysteresis curve looks off or there is misalignment between the peaks of the </a:t>
            </a:r>
            <a:r>
              <a:rPr lang="en-US" sz="1600" b="1" dirty="0">
                <a:solidFill>
                  <a:schemeClr val="accent1"/>
                </a:solidFill>
              </a:rPr>
              <a:t>OptoTrak vs. Time</a:t>
            </a:r>
            <a:r>
              <a:rPr lang="en-US" sz="1600" dirty="0"/>
              <a:t> and </a:t>
            </a:r>
            <a:r>
              <a:rPr lang="en-US" sz="1600" b="1" dirty="0">
                <a:solidFill>
                  <a:srgbClr val="FF0000"/>
                </a:solidFill>
              </a:rPr>
              <a:t>Load vs Time </a:t>
            </a:r>
            <a:r>
              <a:rPr lang="en-US" sz="1600" dirty="0"/>
              <a:t>data</a:t>
            </a:r>
          </a:p>
          <a:p>
            <a:pPr>
              <a:buFont typeface="Arial" panose="020B0604020202020204" pitchFamily="34" charset="0"/>
              <a:buChar char="•"/>
            </a:pPr>
            <a:r>
              <a:rPr lang="en-US" sz="1600" dirty="0"/>
              <a:t>  Otherwise press “NO” and continue to slide 49</a:t>
            </a:r>
          </a:p>
          <a:p>
            <a:endParaRPr lang="en-US" sz="1700" dirty="0"/>
          </a:p>
        </p:txBody>
      </p:sp>
      <p:pic>
        <p:nvPicPr>
          <p:cNvPr id="7" name="Picture 6">
            <a:extLst>
              <a:ext uri="{FF2B5EF4-FFF2-40B4-BE49-F238E27FC236}">
                <a16:creationId xmlns:a16="http://schemas.microsoft.com/office/drawing/2014/main" id="{A4A2520C-3E30-4170-BAF6-4940EAAED339}"/>
              </a:ext>
            </a:extLst>
          </p:cNvPr>
          <p:cNvPicPr/>
          <p:nvPr/>
        </p:nvPicPr>
        <p:blipFill>
          <a:blip r:embed="rId3"/>
          <a:stretch>
            <a:fillRect/>
          </a:stretch>
        </p:blipFill>
        <p:spPr>
          <a:xfrm>
            <a:off x="6610146" y="5598762"/>
            <a:ext cx="4438650" cy="1181100"/>
          </a:xfrm>
          <a:prstGeom prst="rect">
            <a:avLst/>
          </a:prstGeom>
          <a:ln>
            <a:solidFill>
              <a:schemeClr val="accent1"/>
            </a:solidFill>
          </a:ln>
        </p:spPr>
      </p:pic>
      <p:sp>
        <p:nvSpPr>
          <p:cNvPr id="4" name="Slide Number Placeholder 3">
            <a:extLst>
              <a:ext uri="{FF2B5EF4-FFF2-40B4-BE49-F238E27FC236}">
                <a16:creationId xmlns:a16="http://schemas.microsoft.com/office/drawing/2014/main" id="{872A745B-41C1-4F7F-B818-A8847BBE622B}"/>
              </a:ext>
            </a:extLst>
          </p:cNvPr>
          <p:cNvSpPr>
            <a:spLocks noGrp="1"/>
          </p:cNvSpPr>
          <p:nvPr>
            <p:ph type="sldNum" sz="quarter" idx="12"/>
          </p:nvPr>
        </p:nvSpPr>
        <p:spPr/>
        <p:txBody>
          <a:bodyPr/>
          <a:lstStyle/>
          <a:p>
            <a:pPr algn="r"/>
            <a:fld id="{A9E15FFD-9433-4A06-B654-BA5177A6615A}" type="slidenum">
              <a:rPr lang="en-US" smtClean="0"/>
              <a:pPr algn="r"/>
              <a:t>45</a:t>
            </a:fld>
            <a:endParaRPr lang="en-US" dirty="0"/>
          </a:p>
        </p:txBody>
      </p:sp>
    </p:spTree>
    <p:extLst>
      <p:ext uri="{BB962C8B-B14F-4D97-AF65-F5344CB8AC3E}">
        <p14:creationId xmlns:p14="http://schemas.microsoft.com/office/powerpoint/2010/main" val="34787749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F955B-7409-4011-B9EC-6139D92BB286}"/>
              </a:ext>
            </a:extLst>
          </p:cNvPr>
          <p:cNvSpPr>
            <a:spLocks noGrp="1"/>
          </p:cNvSpPr>
          <p:nvPr>
            <p:ph type="title"/>
          </p:nvPr>
        </p:nvSpPr>
        <p:spPr/>
        <p:txBody>
          <a:bodyPr/>
          <a:lstStyle/>
          <a:p>
            <a:r>
              <a:rPr lang="en-US" dirty="0"/>
              <a:t>Running Load vs. Displacement analyzer</a:t>
            </a:r>
          </a:p>
        </p:txBody>
      </p:sp>
      <p:sp>
        <p:nvSpPr>
          <p:cNvPr id="3" name="Content Placeholder 2">
            <a:extLst>
              <a:ext uri="{FF2B5EF4-FFF2-40B4-BE49-F238E27FC236}">
                <a16:creationId xmlns:a16="http://schemas.microsoft.com/office/drawing/2014/main" id="{C33287FC-9684-43B4-BF5C-854378A39AA7}"/>
              </a:ext>
            </a:extLst>
          </p:cNvPr>
          <p:cNvSpPr>
            <a:spLocks noGrp="1"/>
          </p:cNvSpPr>
          <p:nvPr>
            <p:ph idx="1"/>
          </p:nvPr>
        </p:nvSpPr>
        <p:spPr>
          <a:xfrm>
            <a:off x="1024129" y="2286000"/>
            <a:ext cx="5029200" cy="4023360"/>
          </a:xfrm>
        </p:spPr>
        <p:txBody>
          <a:bodyPr>
            <a:normAutofit/>
          </a:bodyPr>
          <a:lstStyle/>
          <a:p>
            <a:pPr marL="514350" indent="-514350">
              <a:buFont typeface="+mj-lt"/>
              <a:buAutoNum type="arabicPeriod" startAt="10"/>
            </a:pPr>
            <a:r>
              <a:rPr lang="en-US" dirty="0"/>
              <a:t>Manual Data Selection: “YES”</a:t>
            </a:r>
          </a:p>
          <a:p>
            <a:pPr>
              <a:buFont typeface="Arial" panose="020B0604020202020204" pitchFamily="34" charset="0"/>
              <a:buChar char="•"/>
            </a:pPr>
            <a:r>
              <a:rPr lang="en-US" sz="1600" dirty="0"/>
              <a:t>  If “YES” is pressed, a new popup figure will appear showing the OptoTrak vs. Time data with the reduced resolution (~10 Hz)</a:t>
            </a:r>
          </a:p>
          <a:p>
            <a:pPr>
              <a:buFont typeface="Arial" panose="020B0604020202020204" pitchFamily="34" charset="0"/>
              <a:buChar char="•"/>
            </a:pPr>
            <a:r>
              <a:rPr lang="en-US" sz="1600" dirty="0"/>
              <a:t>  Follow the instructions to manually select the </a:t>
            </a:r>
            <a:r>
              <a:rPr lang="en-US" sz="1600" b="1" dirty="0">
                <a:solidFill>
                  <a:srgbClr val="F874D5"/>
                </a:solidFill>
              </a:rPr>
              <a:t>start</a:t>
            </a:r>
            <a:r>
              <a:rPr lang="en-US" sz="1600" dirty="0"/>
              <a:t> and </a:t>
            </a:r>
            <a:r>
              <a:rPr lang="en-US" sz="1600" b="1" dirty="0">
                <a:solidFill>
                  <a:srgbClr val="FF0000"/>
                </a:solidFill>
              </a:rPr>
              <a:t>end</a:t>
            </a:r>
            <a:r>
              <a:rPr lang="en-US" sz="1600" dirty="0"/>
              <a:t> points of the 3</a:t>
            </a:r>
            <a:r>
              <a:rPr lang="en-US" sz="1600" baseline="30000" dirty="0"/>
              <a:t>rd</a:t>
            </a:r>
            <a:r>
              <a:rPr lang="en-US" sz="1600" dirty="0"/>
              <a:t> cycle of OptoTrak vs. Time data </a:t>
            </a:r>
          </a:p>
          <a:p>
            <a:endParaRPr lang="en-US" sz="1700" dirty="0"/>
          </a:p>
        </p:txBody>
      </p:sp>
      <p:grpSp>
        <p:nvGrpSpPr>
          <p:cNvPr id="4" name="Group 3">
            <a:extLst>
              <a:ext uri="{FF2B5EF4-FFF2-40B4-BE49-F238E27FC236}">
                <a16:creationId xmlns:a16="http://schemas.microsoft.com/office/drawing/2014/main" id="{1A75D764-EFAC-4982-9991-8F6CDB33CE53}"/>
              </a:ext>
            </a:extLst>
          </p:cNvPr>
          <p:cNvGrpSpPr/>
          <p:nvPr/>
        </p:nvGrpSpPr>
        <p:grpSpPr>
          <a:xfrm>
            <a:off x="7130758" y="1789102"/>
            <a:ext cx="4114416" cy="2452157"/>
            <a:chOff x="6629400" y="1688974"/>
            <a:chExt cx="4114800" cy="3084195"/>
          </a:xfrm>
        </p:grpSpPr>
        <p:pic>
          <p:nvPicPr>
            <p:cNvPr id="6" name="Picture 5">
              <a:extLst>
                <a:ext uri="{FF2B5EF4-FFF2-40B4-BE49-F238E27FC236}">
                  <a16:creationId xmlns:a16="http://schemas.microsoft.com/office/drawing/2014/main" id="{3E41BA41-77E1-41ED-8A33-4014D0C9D448}"/>
                </a:ext>
              </a:extLst>
            </p:cNvPr>
            <p:cNvPicPr/>
            <p:nvPr/>
          </p:nvPicPr>
          <p:blipFill rotWithShape="1">
            <a:blip r:embed="rId2"/>
            <a:srcRect t="16718"/>
            <a:stretch/>
          </p:blipFill>
          <p:spPr bwMode="auto">
            <a:xfrm>
              <a:off x="6629400" y="1688974"/>
              <a:ext cx="4114800" cy="3084195"/>
            </a:xfrm>
            <a:prstGeom prst="rect">
              <a:avLst/>
            </a:prstGeom>
            <a:ln>
              <a:solidFill>
                <a:schemeClr val="accent1"/>
              </a:solidFill>
            </a:ln>
            <a:extLst>
              <a:ext uri="{53640926-AAD7-44D8-BBD7-CCE9431645EC}">
                <a14:shadowObscured xmlns:a14="http://schemas.microsoft.com/office/drawing/2010/main"/>
              </a:ext>
            </a:extLst>
          </p:spPr>
        </p:pic>
        <p:sp>
          <p:nvSpPr>
            <p:cNvPr id="9" name="Rectangle 8">
              <a:extLst>
                <a:ext uri="{FF2B5EF4-FFF2-40B4-BE49-F238E27FC236}">
                  <a16:creationId xmlns:a16="http://schemas.microsoft.com/office/drawing/2014/main" id="{BCCE8EA9-AE35-49D8-8C3D-70B035AA2048}"/>
                </a:ext>
              </a:extLst>
            </p:cNvPr>
            <p:cNvSpPr/>
            <p:nvPr/>
          </p:nvSpPr>
          <p:spPr>
            <a:xfrm>
              <a:off x="8765837" y="2988565"/>
              <a:ext cx="419100" cy="400050"/>
            </a:xfrm>
            <a:prstGeom prst="rect">
              <a:avLst/>
            </a:prstGeom>
            <a:noFill/>
            <a:ln w="38100">
              <a:solidFill>
                <a:srgbClr val="FF66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5" name="Group 4">
            <a:extLst>
              <a:ext uri="{FF2B5EF4-FFF2-40B4-BE49-F238E27FC236}">
                <a16:creationId xmlns:a16="http://schemas.microsoft.com/office/drawing/2014/main" id="{335C764C-6B97-4EB8-AC24-093564013AB2}"/>
              </a:ext>
            </a:extLst>
          </p:cNvPr>
          <p:cNvGrpSpPr/>
          <p:nvPr/>
        </p:nvGrpSpPr>
        <p:grpSpPr>
          <a:xfrm>
            <a:off x="7130758" y="4241259"/>
            <a:ext cx="4114416" cy="2452156"/>
            <a:chOff x="6629400" y="4319082"/>
            <a:chExt cx="4114800" cy="3126105"/>
          </a:xfrm>
        </p:grpSpPr>
        <p:pic>
          <p:nvPicPr>
            <p:cNvPr id="10" name="Picture 9">
              <a:extLst>
                <a:ext uri="{FF2B5EF4-FFF2-40B4-BE49-F238E27FC236}">
                  <a16:creationId xmlns:a16="http://schemas.microsoft.com/office/drawing/2014/main" id="{BC5FF498-0ACC-469F-B4DD-D25EF45C10A8}"/>
                </a:ext>
              </a:extLst>
            </p:cNvPr>
            <p:cNvPicPr/>
            <p:nvPr/>
          </p:nvPicPr>
          <p:blipFill rotWithShape="1">
            <a:blip r:embed="rId3"/>
            <a:srcRect t="15706"/>
            <a:stretch/>
          </p:blipFill>
          <p:spPr bwMode="auto">
            <a:xfrm>
              <a:off x="6629400" y="4319082"/>
              <a:ext cx="4114800" cy="3126105"/>
            </a:xfrm>
            <a:prstGeom prst="rect">
              <a:avLst/>
            </a:prstGeom>
            <a:ln>
              <a:solidFill>
                <a:schemeClr val="accent1"/>
              </a:solidFill>
            </a:ln>
            <a:extLst>
              <a:ext uri="{53640926-AAD7-44D8-BBD7-CCE9431645EC}">
                <a14:shadowObscured xmlns:a14="http://schemas.microsoft.com/office/drawing/2010/main"/>
              </a:ext>
            </a:extLst>
          </p:spPr>
        </p:pic>
        <p:sp>
          <p:nvSpPr>
            <p:cNvPr id="11" name="Rectangle 10">
              <a:extLst>
                <a:ext uri="{FF2B5EF4-FFF2-40B4-BE49-F238E27FC236}">
                  <a16:creationId xmlns:a16="http://schemas.microsoft.com/office/drawing/2014/main" id="{FA8EB88A-4E9D-4D0C-A604-3B6468E14BFB}"/>
                </a:ext>
              </a:extLst>
            </p:cNvPr>
            <p:cNvSpPr/>
            <p:nvPr/>
          </p:nvSpPr>
          <p:spPr>
            <a:xfrm>
              <a:off x="9585899" y="5744021"/>
              <a:ext cx="238125" cy="27622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12" name="Slide Number Placeholder 11">
            <a:extLst>
              <a:ext uri="{FF2B5EF4-FFF2-40B4-BE49-F238E27FC236}">
                <a16:creationId xmlns:a16="http://schemas.microsoft.com/office/drawing/2014/main" id="{EFD93A7E-BA68-46E7-A16A-97E8F648F4F3}"/>
              </a:ext>
            </a:extLst>
          </p:cNvPr>
          <p:cNvSpPr>
            <a:spLocks noGrp="1"/>
          </p:cNvSpPr>
          <p:nvPr>
            <p:ph type="sldNum" sz="quarter" idx="12"/>
          </p:nvPr>
        </p:nvSpPr>
        <p:spPr/>
        <p:txBody>
          <a:bodyPr/>
          <a:lstStyle/>
          <a:p>
            <a:pPr algn="r"/>
            <a:fld id="{A9E15FFD-9433-4A06-B654-BA5177A6615A}" type="slidenum">
              <a:rPr lang="en-US" smtClean="0"/>
              <a:pPr algn="r"/>
              <a:t>46</a:t>
            </a:fld>
            <a:endParaRPr lang="en-US"/>
          </a:p>
        </p:txBody>
      </p:sp>
    </p:spTree>
    <p:extLst>
      <p:ext uri="{BB962C8B-B14F-4D97-AF65-F5344CB8AC3E}">
        <p14:creationId xmlns:p14="http://schemas.microsoft.com/office/powerpoint/2010/main" val="17616700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F955B-7409-4011-B9EC-6139D92BB286}"/>
              </a:ext>
            </a:extLst>
          </p:cNvPr>
          <p:cNvSpPr>
            <a:spLocks noGrp="1"/>
          </p:cNvSpPr>
          <p:nvPr>
            <p:ph type="title"/>
          </p:nvPr>
        </p:nvSpPr>
        <p:spPr/>
        <p:txBody>
          <a:bodyPr/>
          <a:lstStyle/>
          <a:p>
            <a:r>
              <a:rPr lang="en-US" dirty="0"/>
              <a:t>Running Load vs. Displacement analyzer</a:t>
            </a:r>
          </a:p>
        </p:txBody>
      </p:sp>
      <p:sp>
        <p:nvSpPr>
          <p:cNvPr id="3" name="Content Placeholder 2">
            <a:extLst>
              <a:ext uri="{FF2B5EF4-FFF2-40B4-BE49-F238E27FC236}">
                <a16:creationId xmlns:a16="http://schemas.microsoft.com/office/drawing/2014/main" id="{C33287FC-9684-43B4-BF5C-854378A39AA7}"/>
              </a:ext>
            </a:extLst>
          </p:cNvPr>
          <p:cNvSpPr>
            <a:spLocks noGrp="1"/>
          </p:cNvSpPr>
          <p:nvPr>
            <p:ph idx="1"/>
          </p:nvPr>
        </p:nvSpPr>
        <p:spPr>
          <a:xfrm>
            <a:off x="1024129" y="2286000"/>
            <a:ext cx="5029200" cy="4023360"/>
          </a:xfrm>
        </p:spPr>
        <p:txBody>
          <a:bodyPr>
            <a:normAutofit/>
          </a:bodyPr>
          <a:lstStyle/>
          <a:p>
            <a:pPr marL="514350" indent="-514350">
              <a:buFont typeface="+mj-lt"/>
              <a:buAutoNum type="arabicPeriod" startAt="10"/>
            </a:pPr>
            <a:r>
              <a:rPr lang="en-US" dirty="0"/>
              <a:t>Manual Data Selection: “YES”</a:t>
            </a:r>
          </a:p>
          <a:p>
            <a:pPr>
              <a:buFont typeface="Arial" panose="020B0604020202020204" pitchFamily="34" charset="0"/>
              <a:buChar char="•"/>
            </a:pPr>
            <a:r>
              <a:rPr lang="en-US" sz="1600" dirty="0"/>
              <a:t>  A new popup figure will appear showing the Load vs. Time data </a:t>
            </a:r>
          </a:p>
          <a:p>
            <a:pPr>
              <a:buFont typeface="Arial" panose="020B0604020202020204" pitchFamily="34" charset="0"/>
              <a:buChar char="•"/>
            </a:pPr>
            <a:r>
              <a:rPr lang="en-US" sz="1600" dirty="0"/>
              <a:t>  Follow the instructions to manually select the </a:t>
            </a:r>
            <a:r>
              <a:rPr lang="en-US" sz="1600" b="1" dirty="0">
                <a:solidFill>
                  <a:srgbClr val="00B050"/>
                </a:solidFill>
              </a:rPr>
              <a:t>start</a:t>
            </a:r>
            <a:r>
              <a:rPr lang="en-US" sz="1600" dirty="0"/>
              <a:t> of the 3</a:t>
            </a:r>
            <a:r>
              <a:rPr lang="en-US" sz="1600" baseline="30000" dirty="0"/>
              <a:t>rd</a:t>
            </a:r>
            <a:r>
              <a:rPr lang="en-US" sz="1600" dirty="0"/>
              <a:t> cycle</a:t>
            </a:r>
          </a:p>
          <a:p>
            <a:pPr lvl="1">
              <a:buFont typeface="Arial" panose="020B0604020202020204" pitchFamily="34" charset="0"/>
              <a:buChar char="•"/>
            </a:pPr>
            <a:r>
              <a:rPr lang="en-US" sz="1600" dirty="0"/>
              <a:t>As two vectors that will be combined, the OptoTrak vs. Time and Load vs. Time datasets need to have the same number of data points</a:t>
            </a:r>
          </a:p>
          <a:p>
            <a:pPr lvl="1">
              <a:buFont typeface="Arial" panose="020B0604020202020204" pitchFamily="34" charset="0"/>
              <a:buChar char="•"/>
            </a:pPr>
            <a:r>
              <a:rPr lang="en-US" sz="1600" dirty="0"/>
              <a:t>The endpoint of the 3</a:t>
            </a:r>
            <a:r>
              <a:rPr lang="en-US" sz="1600" baseline="30000" dirty="0"/>
              <a:t>rd</a:t>
            </a:r>
            <a:r>
              <a:rPr lang="en-US" sz="1600" dirty="0"/>
              <a:t> cycle of the Load vs. Time dataset will be determined by the number of data points between the selected start and end points in the 3</a:t>
            </a:r>
            <a:r>
              <a:rPr lang="en-US" sz="1600" baseline="30000" dirty="0"/>
              <a:t>rd</a:t>
            </a:r>
            <a:r>
              <a:rPr lang="en-US" sz="1600" dirty="0"/>
              <a:t>  cycle of the OptoTrak vs. Time dataset </a:t>
            </a:r>
          </a:p>
          <a:p>
            <a:pPr marL="128016" lvl="1" indent="0">
              <a:buNone/>
            </a:pPr>
            <a:endParaRPr lang="en-US" sz="900" dirty="0"/>
          </a:p>
          <a:p>
            <a:endParaRPr lang="en-US" sz="1700" dirty="0"/>
          </a:p>
        </p:txBody>
      </p:sp>
      <p:grpSp>
        <p:nvGrpSpPr>
          <p:cNvPr id="7" name="Group 6">
            <a:extLst>
              <a:ext uri="{FF2B5EF4-FFF2-40B4-BE49-F238E27FC236}">
                <a16:creationId xmlns:a16="http://schemas.microsoft.com/office/drawing/2014/main" id="{263EFF7B-A93F-48CE-BCF0-1EDB8E9436E9}"/>
              </a:ext>
            </a:extLst>
          </p:cNvPr>
          <p:cNvGrpSpPr/>
          <p:nvPr/>
        </p:nvGrpSpPr>
        <p:grpSpPr>
          <a:xfrm>
            <a:off x="7053071" y="2714404"/>
            <a:ext cx="4114800" cy="2450592"/>
            <a:chOff x="6629400" y="903341"/>
            <a:chExt cx="4114800" cy="3105785"/>
          </a:xfrm>
        </p:grpSpPr>
        <p:pic>
          <p:nvPicPr>
            <p:cNvPr id="12" name="Picture 11">
              <a:extLst>
                <a:ext uri="{FF2B5EF4-FFF2-40B4-BE49-F238E27FC236}">
                  <a16:creationId xmlns:a16="http://schemas.microsoft.com/office/drawing/2014/main" id="{0A170601-35CD-45AC-9DA3-68641D43616F}"/>
                </a:ext>
              </a:extLst>
            </p:cNvPr>
            <p:cNvPicPr/>
            <p:nvPr/>
          </p:nvPicPr>
          <p:blipFill rotWithShape="1">
            <a:blip r:embed="rId2"/>
            <a:srcRect t="16103"/>
            <a:stretch/>
          </p:blipFill>
          <p:spPr bwMode="auto">
            <a:xfrm>
              <a:off x="6629400" y="903341"/>
              <a:ext cx="4114800" cy="3105785"/>
            </a:xfrm>
            <a:prstGeom prst="rect">
              <a:avLst/>
            </a:prstGeom>
            <a:ln>
              <a:solidFill>
                <a:schemeClr val="accent1"/>
              </a:solidFill>
            </a:ln>
            <a:extLst>
              <a:ext uri="{53640926-AAD7-44D8-BBD7-CCE9431645EC}">
                <a14:shadowObscured xmlns:a14="http://schemas.microsoft.com/office/drawing/2010/main"/>
              </a:ext>
            </a:extLst>
          </p:spPr>
        </p:pic>
        <p:sp>
          <p:nvSpPr>
            <p:cNvPr id="13" name="Rectangle 12">
              <a:extLst>
                <a:ext uri="{FF2B5EF4-FFF2-40B4-BE49-F238E27FC236}">
                  <a16:creationId xmlns:a16="http://schemas.microsoft.com/office/drawing/2014/main" id="{A8FB8BEF-AC07-4E9B-A975-AE46A672E176}"/>
                </a:ext>
              </a:extLst>
            </p:cNvPr>
            <p:cNvSpPr/>
            <p:nvPr/>
          </p:nvSpPr>
          <p:spPr>
            <a:xfrm>
              <a:off x="8768866" y="2202932"/>
              <a:ext cx="419100" cy="400050"/>
            </a:xfrm>
            <a:prstGeom prst="rect">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8" name="Slide Number Placeholder 7">
            <a:extLst>
              <a:ext uri="{FF2B5EF4-FFF2-40B4-BE49-F238E27FC236}">
                <a16:creationId xmlns:a16="http://schemas.microsoft.com/office/drawing/2014/main" id="{7B4E080B-8086-4D87-BC7D-35816F347DB5}"/>
              </a:ext>
            </a:extLst>
          </p:cNvPr>
          <p:cNvSpPr>
            <a:spLocks noGrp="1"/>
          </p:cNvSpPr>
          <p:nvPr>
            <p:ph type="sldNum" sz="quarter" idx="12"/>
          </p:nvPr>
        </p:nvSpPr>
        <p:spPr/>
        <p:txBody>
          <a:bodyPr/>
          <a:lstStyle/>
          <a:p>
            <a:pPr algn="r"/>
            <a:fld id="{A9E15FFD-9433-4A06-B654-BA5177A6615A}" type="slidenum">
              <a:rPr lang="en-US" smtClean="0"/>
              <a:pPr algn="r"/>
              <a:t>47</a:t>
            </a:fld>
            <a:endParaRPr lang="en-US" dirty="0"/>
          </a:p>
        </p:txBody>
      </p:sp>
    </p:spTree>
    <p:extLst>
      <p:ext uri="{BB962C8B-B14F-4D97-AF65-F5344CB8AC3E}">
        <p14:creationId xmlns:p14="http://schemas.microsoft.com/office/powerpoint/2010/main" val="20689900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F955B-7409-4011-B9EC-6139D92BB286}"/>
              </a:ext>
            </a:extLst>
          </p:cNvPr>
          <p:cNvSpPr>
            <a:spLocks noGrp="1"/>
          </p:cNvSpPr>
          <p:nvPr>
            <p:ph type="title"/>
          </p:nvPr>
        </p:nvSpPr>
        <p:spPr/>
        <p:txBody>
          <a:bodyPr/>
          <a:lstStyle/>
          <a:p>
            <a:r>
              <a:rPr lang="en-US" dirty="0"/>
              <a:t>Running Load vs. Displacement analyzer</a:t>
            </a:r>
          </a:p>
        </p:txBody>
      </p:sp>
      <p:sp>
        <p:nvSpPr>
          <p:cNvPr id="3" name="Content Placeholder 2">
            <a:extLst>
              <a:ext uri="{FF2B5EF4-FFF2-40B4-BE49-F238E27FC236}">
                <a16:creationId xmlns:a16="http://schemas.microsoft.com/office/drawing/2014/main" id="{C33287FC-9684-43B4-BF5C-854378A39AA7}"/>
              </a:ext>
            </a:extLst>
          </p:cNvPr>
          <p:cNvSpPr>
            <a:spLocks noGrp="1"/>
          </p:cNvSpPr>
          <p:nvPr>
            <p:ph idx="1"/>
          </p:nvPr>
        </p:nvSpPr>
        <p:spPr>
          <a:xfrm>
            <a:off x="1024129" y="2286000"/>
            <a:ext cx="5029200" cy="4459024"/>
          </a:xfrm>
        </p:spPr>
        <p:txBody>
          <a:bodyPr>
            <a:normAutofit lnSpcReduction="10000"/>
          </a:bodyPr>
          <a:lstStyle/>
          <a:p>
            <a:pPr marL="514350" indent="-514350">
              <a:buFont typeface="+mj-lt"/>
              <a:buAutoNum type="arabicPeriod" startAt="10"/>
            </a:pPr>
            <a:r>
              <a:rPr lang="en-US" dirty="0"/>
              <a:t>Manual Data Selection: “YES”</a:t>
            </a:r>
          </a:p>
          <a:p>
            <a:pPr>
              <a:buFont typeface="Arial" panose="020B0604020202020204" pitchFamily="34" charset="0"/>
              <a:buChar char="•"/>
            </a:pPr>
            <a:r>
              <a:rPr lang="en-US" sz="1600" dirty="0"/>
              <a:t>  A new popup figure will appear showing the updated hysteresis curve</a:t>
            </a:r>
          </a:p>
          <a:p>
            <a:pPr>
              <a:buFont typeface="Arial" panose="020B0604020202020204" pitchFamily="34" charset="0"/>
              <a:buChar char="•"/>
            </a:pPr>
            <a:r>
              <a:rPr lang="en-US" sz="1600" dirty="0"/>
              <a:t>  </a:t>
            </a:r>
            <a:r>
              <a:rPr lang="en-US" sz="1600" b="1" dirty="0">
                <a:solidFill>
                  <a:srgbClr val="FF0000"/>
                </a:solidFill>
              </a:rPr>
              <a:t>Load vs. Time </a:t>
            </a:r>
            <a:r>
              <a:rPr lang="en-US" sz="1600" dirty="0"/>
              <a:t>data will remain the same, but raw </a:t>
            </a:r>
            <a:r>
              <a:rPr lang="en-US" sz="1600" b="1" dirty="0">
                <a:solidFill>
                  <a:schemeClr val="accent1"/>
                </a:solidFill>
              </a:rPr>
              <a:t>OptoTrak vs. Time </a:t>
            </a:r>
            <a:r>
              <a:rPr lang="en-US" sz="1600" dirty="0"/>
              <a:t>data will be plotted with the lag</a:t>
            </a:r>
          </a:p>
          <a:p>
            <a:pPr lvl="1">
              <a:buFont typeface="Arial" panose="020B0604020202020204" pitchFamily="34" charset="0"/>
              <a:buChar char="•"/>
            </a:pPr>
            <a:r>
              <a:rPr lang="en-US" sz="1600" dirty="0"/>
              <a:t>Shows the data as it was pre-analysis</a:t>
            </a:r>
          </a:p>
          <a:p>
            <a:pPr>
              <a:buFont typeface="Arial" panose="020B0604020202020204" pitchFamily="34" charset="0"/>
              <a:buChar char="•"/>
            </a:pPr>
            <a:r>
              <a:rPr lang="en-US" sz="1600" dirty="0"/>
              <a:t>  The </a:t>
            </a:r>
            <a:r>
              <a:rPr lang="en-US" sz="1600" b="1" dirty="0">
                <a:solidFill>
                  <a:srgbClr val="FFC000"/>
                </a:solidFill>
              </a:rPr>
              <a:t>3</a:t>
            </a:r>
            <a:r>
              <a:rPr lang="en-US" sz="1600" b="1" baseline="30000" dirty="0">
                <a:solidFill>
                  <a:srgbClr val="FFC000"/>
                </a:solidFill>
              </a:rPr>
              <a:t>rd</a:t>
            </a:r>
            <a:r>
              <a:rPr lang="en-US" sz="1600" b="1" dirty="0">
                <a:solidFill>
                  <a:srgbClr val="FFC000"/>
                </a:solidFill>
              </a:rPr>
              <a:t> cycle of the OptoTrak vs. Time </a:t>
            </a:r>
            <a:r>
              <a:rPr lang="en-US" sz="1600" dirty="0"/>
              <a:t>data will be shifted based on the starting point selected in the previous two figures and should be aligned with the </a:t>
            </a:r>
            <a:r>
              <a:rPr lang="en-US" sz="1600" b="1" dirty="0">
                <a:solidFill>
                  <a:srgbClr val="7030A0"/>
                </a:solidFill>
              </a:rPr>
              <a:t>3</a:t>
            </a:r>
            <a:r>
              <a:rPr lang="en-US" sz="1600" b="1" baseline="30000" dirty="0">
                <a:solidFill>
                  <a:srgbClr val="7030A0"/>
                </a:solidFill>
              </a:rPr>
              <a:t>rd</a:t>
            </a:r>
            <a:r>
              <a:rPr lang="en-US" sz="1600" b="1" dirty="0">
                <a:solidFill>
                  <a:srgbClr val="7030A0"/>
                </a:solidFill>
              </a:rPr>
              <a:t> cycle of the Load vs. Time data </a:t>
            </a:r>
          </a:p>
          <a:p>
            <a:pPr>
              <a:buFont typeface="Arial" panose="020B0604020202020204" pitchFamily="34" charset="0"/>
              <a:buChar char="•"/>
            </a:pPr>
            <a:r>
              <a:rPr lang="en-US" sz="1600" dirty="0"/>
              <a:t>  Press “YES” if the data alignment and the hysteresis curve are satisfactory (continue to slide 49)</a:t>
            </a:r>
          </a:p>
          <a:p>
            <a:pPr lvl="1">
              <a:buFont typeface="Arial" panose="020B0604020202020204" pitchFamily="34" charset="0"/>
              <a:buChar char="•"/>
            </a:pPr>
            <a:r>
              <a:rPr lang="en-US" sz="1600" dirty="0"/>
              <a:t>Note: This type of “lag chopping” can be done outside of the application in the </a:t>
            </a:r>
            <a:r>
              <a:rPr lang="en-US" sz="1600" dirty="0" err="1"/>
              <a:t>cal</a:t>
            </a:r>
            <a:r>
              <a:rPr lang="en-US" sz="1600" dirty="0"/>
              <a:t> files</a:t>
            </a:r>
          </a:p>
          <a:p>
            <a:pPr>
              <a:buFont typeface="Arial" panose="020B0604020202020204" pitchFamily="34" charset="0"/>
              <a:buChar char="•"/>
            </a:pPr>
            <a:r>
              <a:rPr lang="en-US" sz="1600" dirty="0"/>
              <a:t>  Otherwise, press “NO” and re-select the 3</a:t>
            </a:r>
            <a:r>
              <a:rPr lang="en-US" sz="1600" baseline="30000" dirty="0"/>
              <a:t>rd</a:t>
            </a:r>
            <a:r>
              <a:rPr lang="en-US" sz="1600" dirty="0"/>
              <a:t> cycle of OptoTrak vs. Time and Load vs. Time (slides 46-47)</a:t>
            </a:r>
          </a:p>
          <a:p>
            <a:pPr marL="128016" lvl="1" indent="0">
              <a:buNone/>
            </a:pPr>
            <a:endParaRPr lang="en-US" sz="900" dirty="0"/>
          </a:p>
          <a:p>
            <a:endParaRPr lang="en-US" sz="1700" dirty="0"/>
          </a:p>
        </p:txBody>
      </p:sp>
      <p:grpSp>
        <p:nvGrpSpPr>
          <p:cNvPr id="7" name="Group 6">
            <a:extLst>
              <a:ext uri="{FF2B5EF4-FFF2-40B4-BE49-F238E27FC236}">
                <a16:creationId xmlns:a16="http://schemas.microsoft.com/office/drawing/2014/main" id="{263EFF7B-A93F-48CE-BCF0-1EDB8E9436E9}"/>
              </a:ext>
            </a:extLst>
          </p:cNvPr>
          <p:cNvGrpSpPr/>
          <p:nvPr/>
        </p:nvGrpSpPr>
        <p:grpSpPr>
          <a:xfrm>
            <a:off x="7053071" y="2714404"/>
            <a:ext cx="4114800" cy="2450592"/>
            <a:chOff x="6629400" y="903341"/>
            <a:chExt cx="4114800" cy="3105785"/>
          </a:xfrm>
        </p:grpSpPr>
        <p:pic>
          <p:nvPicPr>
            <p:cNvPr id="12" name="Picture 11">
              <a:extLst>
                <a:ext uri="{FF2B5EF4-FFF2-40B4-BE49-F238E27FC236}">
                  <a16:creationId xmlns:a16="http://schemas.microsoft.com/office/drawing/2014/main" id="{0A170601-35CD-45AC-9DA3-68641D43616F}"/>
                </a:ext>
              </a:extLst>
            </p:cNvPr>
            <p:cNvPicPr/>
            <p:nvPr/>
          </p:nvPicPr>
          <p:blipFill rotWithShape="1">
            <a:blip r:embed="rId2"/>
            <a:srcRect t="16103"/>
            <a:stretch/>
          </p:blipFill>
          <p:spPr bwMode="auto">
            <a:xfrm>
              <a:off x="6629400" y="903341"/>
              <a:ext cx="4114800" cy="3105785"/>
            </a:xfrm>
            <a:prstGeom prst="rect">
              <a:avLst/>
            </a:prstGeom>
            <a:ln>
              <a:solidFill>
                <a:schemeClr val="accent1"/>
              </a:solidFill>
            </a:ln>
            <a:extLst>
              <a:ext uri="{53640926-AAD7-44D8-BBD7-CCE9431645EC}">
                <a14:shadowObscured xmlns:a14="http://schemas.microsoft.com/office/drawing/2010/main"/>
              </a:ext>
            </a:extLst>
          </p:spPr>
        </p:pic>
        <p:sp>
          <p:nvSpPr>
            <p:cNvPr id="13" name="Rectangle 12">
              <a:extLst>
                <a:ext uri="{FF2B5EF4-FFF2-40B4-BE49-F238E27FC236}">
                  <a16:creationId xmlns:a16="http://schemas.microsoft.com/office/drawing/2014/main" id="{A8FB8BEF-AC07-4E9B-A975-AE46A672E176}"/>
                </a:ext>
              </a:extLst>
            </p:cNvPr>
            <p:cNvSpPr/>
            <p:nvPr/>
          </p:nvSpPr>
          <p:spPr>
            <a:xfrm>
              <a:off x="8768866" y="2202932"/>
              <a:ext cx="419100" cy="400050"/>
            </a:xfrm>
            <a:prstGeom prst="rect">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4" name="Slide Number Placeholder 3">
            <a:extLst>
              <a:ext uri="{FF2B5EF4-FFF2-40B4-BE49-F238E27FC236}">
                <a16:creationId xmlns:a16="http://schemas.microsoft.com/office/drawing/2014/main" id="{267E71D7-6A16-4710-8AE0-1877CC1FAD1F}"/>
              </a:ext>
            </a:extLst>
          </p:cNvPr>
          <p:cNvSpPr>
            <a:spLocks noGrp="1"/>
          </p:cNvSpPr>
          <p:nvPr>
            <p:ph type="sldNum" sz="quarter" idx="12"/>
          </p:nvPr>
        </p:nvSpPr>
        <p:spPr/>
        <p:txBody>
          <a:bodyPr/>
          <a:lstStyle/>
          <a:p>
            <a:pPr algn="r"/>
            <a:fld id="{A9E15FFD-9433-4A06-B654-BA5177A6615A}" type="slidenum">
              <a:rPr lang="en-US" smtClean="0"/>
              <a:pPr algn="r"/>
              <a:t>48</a:t>
            </a:fld>
            <a:endParaRPr lang="en-US" dirty="0"/>
          </a:p>
        </p:txBody>
      </p:sp>
      <p:pic>
        <p:nvPicPr>
          <p:cNvPr id="8" name="Picture 7">
            <a:extLst>
              <a:ext uri="{FF2B5EF4-FFF2-40B4-BE49-F238E27FC236}">
                <a16:creationId xmlns:a16="http://schemas.microsoft.com/office/drawing/2014/main" id="{012AAE61-7216-4059-A754-9F21E67FAF98}"/>
              </a:ext>
            </a:extLst>
          </p:cNvPr>
          <p:cNvPicPr/>
          <p:nvPr/>
        </p:nvPicPr>
        <p:blipFill rotWithShape="1">
          <a:blip r:embed="rId3"/>
          <a:srcRect t="16168"/>
          <a:stretch/>
        </p:blipFill>
        <p:spPr bwMode="auto">
          <a:xfrm>
            <a:off x="6314871" y="1759489"/>
            <a:ext cx="5029200" cy="3785235"/>
          </a:xfrm>
          <a:prstGeom prst="rect">
            <a:avLst/>
          </a:prstGeom>
          <a:ln>
            <a:solidFill>
              <a:schemeClr val="accent1"/>
            </a:solid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FF60727A-0D24-4AE7-BC6E-EDD662149A3A}"/>
              </a:ext>
            </a:extLst>
          </p:cNvPr>
          <p:cNvPicPr/>
          <p:nvPr/>
        </p:nvPicPr>
        <p:blipFill>
          <a:blip r:embed="rId4"/>
          <a:stretch>
            <a:fillRect/>
          </a:stretch>
        </p:blipFill>
        <p:spPr>
          <a:xfrm>
            <a:off x="6772071" y="5630599"/>
            <a:ext cx="4114800" cy="1114425"/>
          </a:xfrm>
          <a:prstGeom prst="rect">
            <a:avLst/>
          </a:prstGeom>
          <a:ln>
            <a:solidFill>
              <a:schemeClr val="accent1"/>
            </a:solidFill>
          </a:ln>
        </p:spPr>
      </p:pic>
    </p:spTree>
    <p:extLst>
      <p:ext uri="{BB962C8B-B14F-4D97-AF65-F5344CB8AC3E}">
        <p14:creationId xmlns:p14="http://schemas.microsoft.com/office/powerpoint/2010/main" val="36439783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CE3A1C2-22A4-41A0-870C-FE7D4C30BCC7}"/>
              </a:ext>
            </a:extLst>
          </p:cNvPr>
          <p:cNvPicPr/>
          <p:nvPr/>
        </p:nvPicPr>
        <p:blipFill rotWithShape="1">
          <a:blip r:embed="rId3"/>
          <a:srcRect t="16733" r="890" b="-1"/>
          <a:stretch/>
        </p:blipFill>
        <p:spPr bwMode="auto">
          <a:xfrm>
            <a:off x="6314872" y="1754092"/>
            <a:ext cx="5029200" cy="3818890"/>
          </a:xfrm>
          <a:prstGeom prst="rect">
            <a:avLst/>
          </a:prstGeom>
          <a:ln>
            <a:solidFill>
              <a:schemeClr val="accent1"/>
            </a:solidFill>
          </a:ln>
          <a:extLst>
            <a:ext uri="{53640926-AAD7-44D8-BBD7-CCE9431645EC}">
              <a14:shadowObscured xmlns:a14="http://schemas.microsoft.com/office/drawing/2010/main"/>
            </a:ext>
          </a:extLst>
        </p:spPr>
      </p:pic>
      <p:sp>
        <p:nvSpPr>
          <p:cNvPr id="2" name="Title 1">
            <a:extLst>
              <a:ext uri="{FF2B5EF4-FFF2-40B4-BE49-F238E27FC236}">
                <a16:creationId xmlns:a16="http://schemas.microsoft.com/office/drawing/2014/main" id="{4A4F955B-7409-4011-B9EC-6139D92BB286}"/>
              </a:ext>
            </a:extLst>
          </p:cNvPr>
          <p:cNvSpPr>
            <a:spLocks noGrp="1"/>
          </p:cNvSpPr>
          <p:nvPr>
            <p:ph type="title"/>
          </p:nvPr>
        </p:nvSpPr>
        <p:spPr/>
        <p:txBody>
          <a:bodyPr/>
          <a:lstStyle/>
          <a:p>
            <a:r>
              <a:rPr lang="en-US" dirty="0"/>
              <a:t>Running Load vs. Displacement analyzer</a:t>
            </a:r>
          </a:p>
        </p:txBody>
      </p:sp>
      <p:sp>
        <p:nvSpPr>
          <p:cNvPr id="3" name="Content Placeholder 2">
            <a:extLst>
              <a:ext uri="{FF2B5EF4-FFF2-40B4-BE49-F238E27FC236}">
                <a16:creationId xmlns:a16="http://schemas.microsoft.com/office/drawing/2014/main" id="{C33287FC-9684-43B4-BF5C-854378A39AA7}"/>
              </a:ext>
            </a:extLst>
          </p:cNvPr>
          <p:cNvSpPr>
            <a:spLocks noGrp="1"/>
          </p:cNvSpPr>
          <p:nvPr>
            <p:ph idx="1"/>
          </p:nvPr>
        </p:nvSpPr>
        <p:spPr>
          <a:xfrm>
            <a:off x="1024128" y="2285999"/>
            <a:ext cx="4948655" cy="4823718"/>
          </a:xfrm>
        </p:spPr>
        <p:txBody>
          <a:bodyPr>
            <a:normAutofit lnSpcReduction="10000"/>
          </a:bodyPr>
          <a:lstStyle/>
          <a:p>
            <a:pPr marL="514350" indent="-514350">
              <a:buFont typeface="+mj-lt"/>
              <a:buAutoNum type="arabicPeriod" startAt="11"/>
            </a:pPr>
            <a:r>
              <a:rPr lang="en-US" dirty="0"/>
              <a:t>Manual Neutral Zone Selection:</a:t>
            </a:r>
          </a:p>
          <a:p>
            <a:pPr>
              <a:buFont typeface="Arial" panose="020B0604020202020204" pitchFamily="34" charset="0"/>
              <a:buChar char="•"/>
            </a:pPr>
            <a:r>
              <a:rPr lang="en-US" sz="1600" dirty="0"/>
              <a:t>If the </a:t>
            </a:r>
            <a:r>
              <a:rPr lang="en-US" sz="1600" b="1" dirty="0">
                <a:solidFill>
                  <a:srgbClr val="FFC000"/>
                </a:solidFill>
              </a:rPr>
              <a:t>3</a:t>
            </a:r>
            <a:r>
              <a:rPr lang="en-US" sz="1600" b="1" baseline="30000" dirty="0">
                <a:solidFill>
                  <a:srgbClr val="FFC000"/>
                </a:solidFill>
              </a:rPr>
              <a:t>rd</a:t>
            </a:r>
            <a:r>
              <a:rPr lang="en-US" sz="1600" b="1" dirty="0">
                <a:solidFill>
                  <a:srgbClr val="FFC000"/>
                </a:solidFill>
              </a:rPr>
              <a:t> cycle of OptoTrak vs. Time </a:t>
            </a:r>
            <a:r>
              <a:rPr lang="en-US" sz="1600" dirty="0"/>
              <a:t>and </a:t>
            </a:r>
            <a:r>
              <a:rPr lang="en-US" sz="1600" b="1" dirty="0">
                <a:solidFill>
                  <a:srgbClr val="7030A0"/>
                </a:solidFill>
              </a:rPr>
              <a:t>Load vs. Time </a:t>
            </a:r>
            <a:r>
              <a:rPr lang="en-US" sz="1600" dirty="0"/>
              <a:t>data are aligned and properly selected, yet the hysteresis curve still looks odd press “YES”</a:t>
            </a:r>
          </a:p>
          <a:p>
            <a:pPr lvl="1">
              <a:buFont typeface="Arial" panose="020B0604020202020204" pitchFamily="34" charset="0"/>
              <a:buChar char="•"/>
            </a:pPr>
            <a:r>
              <a:rPr lang="en-US" sz="1600" dirty="0"/>
              <a:t>Reasons for abnormal hysteresis curves:</a:t>
            </a:r>
          </a:p>
          <a:p>
            <a:pPr lvl="2">
              <a:buFont typeface="Arial" panose="020B0604020202020204" pitchFamily="34" charset="0"/>
              <a:buChar char="•"/>
            </a:pPr>
            <a:r>
              <a:rPr lang="en-US" sz="1600" b="1" dirty="0"/>
              <a:t>Discontinuities</a:t>
            </a:r>
            <a:r>
              <a:rPr lang="en-US" sz="1600" dirty="0"/>
              <a:t>: Common at very low ROM and drift </a:t>
            </a:r>
          </a:p>
          <a:p>
            <a:pPr lvl="2">
              <a:buFont typeface="Arial" panose="020B0604020202020204" pitchFamily="34" charset="0"/>
              <a:buChar char="•"/>
            </a:pPr>
            <a:r>
              <a:rPr lang="en-US" sz="1600" b="1" dirty="0"/>
              <a:t>Noise</a:t>
            </a:r>
            <a:r>
              <a:rPr lang="en-US" sz="1600" dirty="0"/>
              <a:t>: This application finds the NZ using the Zero Load method described by Wilke et al</a:t>
            </a:r>
            <a:r>
              <a:rPr lang="en-US" sz="1600" baseline="30000" dirty="0"/>
              <a:t>1</a:t>
            </a:r>
            <a:r>
              <a:rPr lang="en-US" sz="1600" dirty="0"/>
              <a:t> but there are many others</a:t>
            </a:r>
            <a:r>
              <a:rPr lang="en-US" sz="1600" baseline="30000" dirty="0"/>
              <a:t>5</a:t>
            </a:r>
            <a:r>
              <a:rPr lang="en-US" sz="1600" dirty="0"/>
              <a:t> that could be used. Therefore, if there are more than two intersections with the y-axis, often due to noisy data, the application cannot identify the NZ</a:t>
            </a:r>
          </a:p>
          <a:p>
            <a:pPr lvl="2">
              <a:buFont typeface="Arial" panose="020B0604020202020204" pitchFamily="34" charset="0"/>
              <a:buChar char="•"/>
            </a:pPr>
            <a:r>
              <a:rPr lang="en-US" sz="1600" b="1" dirty="0"/>
              <a:t>Non-sensical data: </a:t>
            </a:r>
            <a:r>
              <a:rPr lang="en-US" sz="1600" dirty="0"/>
              <a:t>segment anatomy or loading rate prevents the smooth transition between cycles, resulting in a hysteresis curve that doesn’t resemble an S-shape</a:t>
            </a:r>
          </a:p>
          <a:p>
            <a:pPr>
              <a:buFont typeface="Arial" panose="020B0604020202020204" pitchFamily="34" charset="0"/>
              <a:buChar char="•"/>
            </a:pPr>
            <a:r>
              <a:rPr lang="en-US" sz="1600" dirty="0"/>
              <a:t>  Otherwise, press “NO” and continue to slide 66</a:t>
            </a:r>
          </a:p>
          <a:p>
            <a:pPr lvl="1">
              <a:buFont typeface="Arial" panose="020B0604020202020204" pitchFamily="34" charset="0"/>
              <a:buChar char="•"/>
            </a:pPr>
            <a:r>
              <a:rPr lang="en-US" sz="1600" dirty="0"/>
              <a:t>The hysteresis curve looks as it should or as good as it will ever look</a:t>
            </a:r>
            <a:endParaRPr lang="en-US" sz="900" dirty="0"/>
          </a:p>
          <a:p>
            <a:endParaRPr lang="en-US" sz="1700" dirty="0"/>
          </a:p>
        </p:txBody>
      </p:sp>
      <p:sp>
        <p:nvSpPr>
          <p:cNvPr id="4" name="Slide Number Placeholder 3">
            <a:extLst>
              <a:ext uri="{FF2B5EF4-FFF2-40B4-BE49-F238E27FC236}">
                <a16:creationId xmlns:a16="http://schemas.microsoft.com/office/drawing/2014/main" id="{267E71D7-6A16-4710-8AE0-1877CC1FAD1F}"/>
              </a:ext>
            </a:extLst>
          </p:cNvPr>
          <p:cNvSpPr>
            <a:spLocks noGrp="1"/>
          </p:cNvSpPr>
          <p:nvPr>
            <p:ph type="sldNum" sz="quarter" idx="12"/>
          </p:nvPr>
        </p:nvSpPr>
        <p:spPr/>
        <p:txBody>
          <a:bodyPr/>
          <a:lstStyle/>
          <a:p>
            <a:pPr algn="r"/>
            <a:fld id="{A9E15FFD-9433-4A06-B654-BA5177A6615A}" type="slidenum">
              <a:rPr lang="en-US" smtClean="0"/>
              <a:pPr algn="r"/>
              <a:t>49</a:t>
            </a:fld>
            <a:endParaRPr lang="en-US" dirty="0"/>
          </a:p>
        </p:txBody>
      </p:sp>
      <p:pic>
        <p:nvPicPr>
          <p:cNvPr id="16" name="Picture 15">
            <a:extLst>
              <a:ext uri="{FF2B5EF4-FFF2-40B4-BE49-F238E27FC236}">
                <a16:creationId xmlns:a16="http://schemas.microsoft.com/office/drawing/2014/main" id="{8C3A535E-FC31-46DA-B3A5-5FC05F63476F}"/>
              </a:ext>
            </a:extLst>
          </p:cNvPr>
          <p:cNvPicPr/>
          <p:nvPr/>
        </p:nvPicPr>
        <p:blipFill>
          <a:blip r:embed="rId4"/>
          <a:stretch>
            <a:fillRect/>
          </a:stretch>
        </p:blipFill>
        <p:spPr>
          <a:xfrm>
            <a:off x="6657772" y="5617908"/>
            <a:ext cx="4343400" cy="1123950"/>
          </a:xfrm>
          <a:prstGeom prst="rect">
            <a:avLst/>
          </a:prstGeom>
          <a:ln>
            <a:solidFill>
              <a:schemeClr val="accent1"/>
            </a:solidFill>
          </a:ln>
        </p:spPr>
      </p:pic>
    </p:spTree>
    <p:extLst>
      <p:ext uri="{BB962C8B-B14F-4D97-AF65-F5344CB8AC3E}">
        <p14:creationId xmlns:p14="http://schemas.microsoft.com/office/powerpoint/2010/main" val="127400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D0797-4EC7-4996-A689-A6F9BF118FCE}"/>
              </a:ext>
            </a:extLst>
          </p:cNvPr>
          <p:cNvSpPr>
            <a:spLocks noGrp="1"/>
          </p:cNvSpPr>
          <p:nvPr>
            <p:ph type="title"/>
          </p:nvPr>
        </p:nvSpPr>
        <p:spPr/>
        <p:txBody>
          <a:bodyPr/>
          <a:lstStyle/>
          <a:p>
            <a:r>
              <a:rPr lang="en-US" dirty="0"/>
              <a:t>Range of Motion (ROM)	</a:t>
            </a:r>
          </a:p>
        </p:txBody>
      </p:sp>
      <p:sp>
        <p:nvSpPr>
          <p:cNvPr id="3" name="Content Placeholder 2">
            <a:extLst>
              <a:ext uri="{FF2B5EF4-FFF2-40B4-BE49-F238E27FC236}">
                <a16:creationId xmlns:a16="http://schemas.microsoft.com/office/drawing/2014/main" id="{5B45DB63-F7B7-4828-BDAF-AEFD6D345BC4}"/>
              </a:ext>
            </a:extLst>
          </p:cNvPr>
          <p:cNvSpPr>
            <a:spLocks noGrp="1"/>
          </p:cNvSpPr>
          <p:nvPr>
            <p:ph idx="1"/>
          </p:nvPr>
        </p:nvSpPr>
        <p:spPr>
          <a:xfrm>
            <a:off x="1024128" y="1936376"/>
            <a:ext cx="5344399" cy="4372984"/>
          </a:xfrm>
        </p:spPr>
        <p:txBody>
          <a:bodyPr>
            <a:noAutofit/>
          </a:bodyPr>
          <a:lstStyle/>
          <a:p>
            <a:pPr>
              <a:buFont typeface="Arial" panose="020B0604020202020204" pitchFamily="34" charset="0"/>
              <a:buChar char="•"/>
            </a:pPr>
            <a:r>
              <a:rPr lang="en-US" dirty="0"/>
              <a:t> The 6-degrees of freedom motion simulator (6DOF) allows us to quantify total range of motion (ROM) in the 6 directions</a:t>
            </a:r>
          </a:p>
          <a:p>
            <a:pPr lvl="2">
              <a:buFont typeface="Arial" panose="020B0604020202020204" pitchFamily="34" charset="0"/>
              <a:buChar char="•"/>
            </a:pPr>
            <a:r>
              <a:rPr lang="en-US" sz="1600" dirty="0"/>
              <a:t>Flexion-Extension (FE)</a:t>
            </a:r>
          </a:p>
          <a:p>
            <a:pPr lvl="2">
              <a:buFont typeface="Arial" panose="020B0604020202020204" pitchFamily="34" charset="0"/>
              <a:buChar char="•"/>
            </a:pPr>
            <a:r>
              <a:rPr lang="en-US" sz="1600" dirty="0"/>
              <a:t>Lateral Bending (LB)</a:t>
            </a:r>
          </a:p>
          <a:p>
            <a:pPr lvl="2">
              <a:buFont typeface="Arial" panose="020B0604020202020204" pitchFamily="34" charset="0"/>
              <a:buChar char="•"/>
            </a:pPr>
            <a:r>
              <a:rPr lang="en-US" sz="1600" dirty="0"/>
              <a:t>Axial Rotation (AR)</a:t>
            </a:r>
          </a:p>
          <a:p>
            <a:pPr lvl="1">
              <a:buFont typeface="Arial" panose="020B0604020202020204" pitchFamily="34" charset="0"/>
              <a:buChar char="•"/>
            </a:pPr>
            <a:endParaRPr lang="en-US" dirty="0"/>
          </a:p>
          <a:p>
            <a:pPr>
              <a:buFont typeface="Arial" panose="020B0604020202020204" pitchFamily="34" charset="0"/>
              <a:buChar char="•"/>
            </a:pPr>
            <a:r>
              <a:rPr lang="en-US" dirty="0"/>
              <a:t> Tells us how much spinal segments move in each direction during applied bending</a:t>
            </a:r>
          </a:p>
          <a:p>
            <a:pPr lvl="1">
              <a:buFont typeface="Arial" panose="020B0604020202020204" pitchFamily="34" charset="0"/>
              <a:buChar char="•"/>
            </a:pPr>
            <a:endParaRPr lang="en-US" dirty="0"/>
          </a:p>
          <a:p>
            <a:pPr>
              <a:buFont typeface="Arial" panose="020B0604020202020204" pitchFamily="34" charset="0"/>
              <a:buChar char="•"/>
            </a:pPr>
            <a:r>
              <a:rPr lang="en-US" dirty="0"/>
              <a:t> But there’s so much MORE!</a:t>
            </a:r>
          </a:p>
          <a:p>
            <a:pPr marL="0" indent="0">
              <a:buNone/>
            </a:pPr>
            <a:endParaRPr lang="en-US" dirty="0"/>
          </a:p>
          <a:p>
            <a:pPr marL="128016" lvl="1" indent="0">
              <a:buNone/>
            </a:pPr>
            <a:endParaRPr lang="en-US" dirty="0"/>
          </a:p>
        </p:txBody>
      </p:sp>
      <p:sp>
        <p:nvSpPr>
          <p:cNvPr id="4" name="Slide Number Placeholder 3">
            <a:extLst>
              <a:ext uri="{FF2B5EF4-FFF2-40B4-BE49-F238E27FC236}">
                <a16:creationId xmlns:a16="http://schemas.microsoft.com/office/drawing/2014/main" id="{E650D49C-95F0-4E90-A433-38F89CEE6298}"/>
              </a:ext>
            </a:extLst>
          </p:cNvPr>
          <p:cNvSpPr>
            <a:spLocks noGrp="1"/>
          </p:cNvSpPr>
          <p:nvPr>
            <p:ph type="sldNum" sz="quarter" idx="12"/>
          </p:nvPr>
        </p:nvSpPr>
        <p:spPr/>
        <p:txBody>
          <a:bodyPr/>
          <a:lstStyle/>
          <a:p>
            <a:fld id="{A9E15FFD-9433-4A06-B654-BA5177A6615A}" type="slidenum">
              <a:rPr lang="en-US" smtClean="0"/>
              <a:t>5</a:t>
            </a:fld>
            <a:endParaRPr lang="en-US"/>
          </a:p>
        </p:txBody>
      </p:sp>
      <p:grpSp>
        <p:nvGrpSpPr>
          <p:cNvPr id="13" name="Group 12">
            <a:extLst>
              <a:ext uri="{FF2B5EF4-FFF2-40B4-BE49-F238E27FC236}">
                <a16:creationId xmlns:a16="http://schemas.microsoft.com/office/drawing/2014/main" id="{A3534562-56DD-417E-9F57-77737DA3A8A7}"/>
              </a:ext>
            </a:extLst>
          </p:cNvPr>
          <p:cNvGrpSpPr/>
          <p:nvPr/>
        </p:nvGrpSpPr>
        <p:grpSpPr>
          <a:xfrm>
            <a:off x="6314046" y="2084832"/>
            <a:ext cx="4981483" cy="3751192"/>
            <a:chOff x="6314046" y="2084832"/>
            <a:chExt cx="5194990" cy="3894758"/>
          </a:xfrm>
        </p:grpSpPr>
        <p:grpSp>
          <p:nvGrpSpPr>
            <p:cNvPr id="12" name="Group 11">
              <a:extLst>
                <a:ext uri="{FF2B5EF4-FFF2-40B4-BE49-F238E27FC236}">
                  <a16:creationId xmlns:a16="http://schemas.microsoft.com/office/drawing/2014/main" id="{8B2C5E88-86DA-42A2-8445-EC5FBD0FC562}"/>
                </a:ext>
              </a:extLst>
            </p:cNvPr>
            <p:cNvGrpSpPr/>
            <p:nvPr/>
          </p:nvGrpSpPr>
          <p:grpSpPr>
            <a:xfrm>
              <a:off x="6314046" y="2084832"/>
              <a:ext cx="5194990" cy="3894758"/>
              <a:chOff x="6314046" y="2084832"/>
              <a:chExt cx="5194990" cy="3894758"/>
            </a:xfrm>
          </p:grpSpPr>
          <p:pic>
            <p:nvPicPr>
              <p:cNvPr id="6" name="Picture 5">
                <a:extLst>
                  <a:ext uri="{FF2B5EF4-FFF2-40B4-BE49-F238E27FC236}">
                    <a16:creationId xmlns:a16="http://schemas.microsoft.com/office/drawing/2014/main" id="{66F5169B-4FC0-4378-93E2-06D10517F27C}"/>
                  </a:ext>
                </a:extLst>
              </p:cNvPr>
              <p:cNvPicPr>
                <a:picLocks noChangeAspect="1"/>
              </p:cNvPicPr>
              <p:nvPr/>
            </p:nvPicPr>
            <p:blipFill>
              <a:blip r:embed="rId2"/>
              <a:stretch>
                <a:fillRect/>
              </a:stretch>
            </p:blipFill>
            <p:spPr>
              <a:xfrm>
                <a:off x="6314046" y="2084832"/>
                <a:ext cx="5194990" cy="3894758"/>
              </a:xfrm>
              <a:prstGeom prst="rect">
                <a:avLst/>
              </a:prstGeom>
            </p:spPr>
          </p:pic>
          <p:sp>
            <p:nvSpPr>
              <p:cNvPr id="7" name="Right Brace 6">
                <a:extLst>
                  <a:ext uri="{FF2B5EF4-FFF2-40B4-BE49-F238E27FC236}">
                    <a16:creationId xmlns:a16="http://schemas.microsoft.com/office/drawing/2014/main" id="{77DD8A07-BA5E-4CEB-8525-E7262F0C0A1F}"/>
                  </a:ext>
                </a:extLst>
              </p:cNvPr>
              <p:cNvSpPr/>
              <p:nvPr/>
            </p:nvSpPr>
            <p:spPr>
              <a:xfrm>
                <a:off x="10676726" y="2689412"/>
                <a:ext cx="832310" cy="2563906"/>
              </a:xfrm>
              <a:prstGeom prst="rightBrace">
                <a:avLst>
                  <a:gd name="adj1" fmla="val 0"/>
                  <a:gd name="adj2" fmla="val 49668"/>
                </a:avLst>
              </a:prstGeom>
              <a:ln w="28575">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cxnSp>
          <p:nvCxnSpPr>
            <p:cNvPr id="9" name="Straight Connector 8">
              <a:extLst>
                <a:ext uri="{FF2B5EF4-FFF2-40B4-BE49-F238E27FC236}">
                  <a16:creationId xmlns:a16="http://schemas.microsoft.com/office/drawing/2014/main" id="{929641CA-5EC2-4A1F-8F82-725334499CC0}"/>
                </a:ext>
              </a:extLst>
            </p:cNvPr>
            <p:cNvCxnSpPr>
              <a:cxnSpLocks/>
              <a:stCxn id="7" idx="0"/>
            </p:cNvCxnSpPr>
            <p:nvPr/>
          </p:nvCxnSpPr>
          <p:spPr>
            <a:xfrm flipH="1">
              <a:off x="10013578" y="2689412"/>
              <a:ext cx="66314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49BD4B2F-28E8-49CA-824E-84BA608F7ABE}"/>
              </a:ext>
            </a:extLst>
          </p:cNvPr>
          <p:cNvSpPr txBox="1"/>
          <p:nvPr/>
        </p:nvSpPr>
        <p:spPr>
          <a:xfrm>
            <a:off x="11051188" y="3718047"/>
            <a:ext cx="683612" cy="369332"/>
          </a:xfrm>
          <a:prstGeom prst="rect">
            <a:avLst/>
          </a:prstGeom>
          <a:solidFill>
            <a:schemeClr val="bg1"/>
          </a:solidFill>
        </p:spPr>
        <p:txBody>
          <a:bodyPr wrap="square" rtlCol="0">
            <a:spAutoFit/>
          </a:bodyPr>
          <a:lstStyle/>
          <a:p>
            <a:r>
              <a:rPr lang="en-US" dirty="0"/>
              <a:t>ROM</a:t>
            </a:r>
          </a:p>
        </p:txBody>
      </p:sp>
    </p:spTree>
    <p:extLst>
      <p:ext uri="{BB962C8B-B14F-4D97-AF65-F5344CB8AC3E}">
        <p14:creationId xmlns:p14="http://schemas.microsoft.com/office/powerpoint/2010/main" val="20339154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F955B-7409-4011-B9EC-6139D92BB286}"/>
              </a:ext>
            </a:extLst>
          </p:cNvPr>
          <p:cNvSpPr>
            <a:spLocks noGrp="1"/>
          </p:cNvSpPr>
          <p:nvPr>
            <p:ph type="title"/>
          </p:nvPr>
        </p:nvSpPr>
        <p:spPr/>
        <p:txBody>
          <a:bodyPr/>
          <a:lstStyle/>
          <a:p>
            <a:r>
              <a:rPr lang="en-US" dirty="0"/>
              <a:t>Running Load vs. Displacement analyzer</a:t>
            </a:r>
          </a:p>
        </p:txBody>
      </p:sp>
      <p:sp>
        <p:nvSpPr>
          <p:cNvPr id="3" name="Content Placeholder 2">
            <a:extLst>
              <a:ext uri="{FF2B5EF4-FFF2-40B4-BE49-F238E27FC236}">
                <a16:creationId xmlns:a16="http://schemas.microsoft.com/office/drawing/2014/main" id="{C33287FC-9684-43B4-BF5C-854378A39AA7}"/>
              </a:ext>
            </a:extLst>
          </p:cNvPr>
          <p:cNvSpPr>
            <a:spLocks noGrp="1"/>
          </p:cNvSpPr>
          <p:nvPr>
            <p:ph idx="1"/>
          </p:nvPr>
        </p:nvSpPr>
        <p:spPr>
          <a:xfrm>
            <a:off x="1024129" y="2286000"/>
            <a:ext cx="5029200" cy="4455858"/>
          </a:xfrm>
        </p:spPr>
        <p:txBody>
          <a:bodyPr>
            <a:normAutofit/>
          </a:bodyPr>
          <a:lstStyle/>
          <a:p>
            <a:pPr marL="514350" indent="-514350">
              <a:buFont typeface="+mj-lt"/>
              <a:buAutoNum type="arabicPeriod" startAt="11"/>
            </a:pPr>
            <a:r>
              <a:rPr lang="en-US" dirty="0"/>
              <a:t>Manual Neutral Zone Selection: “YES”</a:t>
            </a:r>
          </a:p>
          <a:p>
            <a:pPr>
              <a:buFont typeface="Arial" panose="020B0604020202020204" pitchFamily="34" charset="0"/>
              <a:buChar char="•"/>
            </a:pPr>
            <a:r>
              <a:rPr lang="en-US" sz="1600" dirty="0"/>
              <a:t>  A new popup figure will appear showing the hysteresis curve  </a:t>
            </a:r>
          </a:p>
          <a:p>
            <a:pPr lvl="1">
              <a:buFont typeface="Arial" panose="020B0604020202020204" pitchFamily="34" charset="0"/>
              <a:buChar char="•"/>
            </a:pPr>
            <a:r>
              <a:rPr lang="en-US" sz="1600" dirty="0"/>
              <a:t>The dashed line represents the x-axis that is used in the Zero Load method </a:t>
            </a:r>
          </a:p>
          <a:p>
            <a:pPr lvl="1">
              <a:buFont typeface="Arial" panose="020B0604020202020204" pitchFamily="34" charset="0"/>
              <a:buChar char="•"/>
            </a:pPr>
            <a:r>
              <a:rPr lang="en-US" sz="1600" dirty="0"/>
              <a:t>Ideally the hysteresis curve starts and ends around the origin (0,0)</a:t>
            </a:r>
          </a:p>
          <a:p>
            <a:pPr lvl="2">
              <a:buFont typeface="Arial" panose="020B0604020202020204" pitchFamily="34" charset="0"/>
              <a:buChar char="•"/>
            </a:pPr>
            <a:r>
              <a:rPr lang="en-US" sz="1600" dirty="0"/>
              <a:t>Seen in the 1</a:t>
            </a:r>
            <a:r>
              <a:rPr lang="en-US" sz="1600" baseline="30000" dirty="0"/>
              <a:t>st</a:t>
            </a:r>
            <a:r>
              <a:rPr lang="en-US" sz="1600" dirty="0"/>
              <a:t> phase (bottom-right) of the hysteresis curve as the 2 points on opposite sides of the x-axis, closest to the x-axis</a:t>
            </a:r>
          </a:p>
          <a:p>
            <a:pPr>
              <a:buFont typeface="Arial" panose="020B0604020202020204" pitchFamily="34" charset="0"/>
              <a:buChar char="•"/>
            </a:pPr>
            <a:endParaRPr lang="en-US" sz="900" dirty="0"/>
          </a:p>
          <a:p>
            <a:endParaRPr lang="en-US" sz="1700" dirty="0"/>
          </a:p>
        </p:txBody>
      </p:sp>
      <p:sp>
        <p:nvSpPr>
          <p:cNvPr id="4" name="Slide Number Placeholder 3">
            <a:extLst>
              <a:ext uri="{FF2B5EF4-FFF2-40B4-BE49-F238E27FC236}">
                <a16:creationId xmlns:a16="http://schemas.microsoft.com/office/drawing/2014/main" id="{267E71D7-6A16-4710-8AE0-1877CC1FAD1F}"/>
              </a:ext>
            </a:extLst>
          </p:cNvPr>
          <p:cNvSpPr>
            <a:spLocks noGrp="1"/>
          </p:cNvSpPr>
          <p:nvPr>
            <p:ph type="sldNum" sz="quarter" idx="12"/>
          </p:nvPr>
        </p:nvSpPr>
        <p:spPr/>
        <p:txBody>
          <a:bodyPr/>
          <a:lstStyle/>
          <a:p>
            <a:pPr algn="r"/>
            <a:fld id="{A9E15FFD-9433-4A06-B654-BA5177A6615A}" type="slidenum">
              <a:rPr lang="en-US" smtClean="0"/>
              <a:pPr algn="r"/>
              <a:t>50</a:t>
            </a:fld>
            <a:endParaRPr lang="en-US" dirty="0"/>
          </a:p>
        </p:txBody>
      </p:sp>
      <p:pic>
        <p:nvPicPr>
          <p:cNvPr id="7" name="Picture 6">
            <a:extLst>
              <a:ext uri="{FF2B5EF4-FFF2-40B4-BE49-F238E27FC236}">
                <a16:creationId xmlns:a16="http://schemas.microsoft.com/office/drawing/2014/main" id="{746BD243-18E2-40BD-8E4E-5B87CADC9C35}"/>
              </a:ext>
            </a:extLst>
          </p:cNvPr>
          <p:cNvPicPr/>
          <p:nvPr/>
        </p:nvPicPr>
        <p:blipFill rotWithShape="1">
          <a:blip r:embed="rId2"/>
          <a:srcRect t="16103"/>
          <a:stretch/>
        </p:blipFill>
        <p:spPr bwMode="auto">
          <a:xfrm>
            <a:off x="6772072" y="2286000"/>
            <a:ext cx="4114800" cy="3105785"/>
          </a:xfrm>
          <a:prstGeom prst="rect">
            <a:avLst/>
          </a:prstGeom>
          <a:ln>
            <a:solidFill>
              <a:schemeClr val="accent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43840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F955B-7409-4011-B9EC-6139D92BB286}"/>
              </a:ext>
            </a:extLst>
          </p:cNvPr>
          <p:cNvSpPr>
            <a:spLocks noGrp="1"/>
          </p:cNvSpPr>
          <p:nvPr>
            <p:ph type="title"/>
          </p:nvPr>
        </p:nvSpPr>
        <p:spPr/>
        <p:txBody>
          <a:bodyPr/>
          <a:lstStyle/>
          <a:p>
            <a:r>
              <a:rPr lang="en-US" dirty="0"/>
              <a:t>Running Load vs. Displacement analyzer</a:t>
            </a:r>
          </a:p>
        </p:txBody>
      </p:sp>
      <p:sp>
        <p:nvSpPr>
          <p:cNvPr id="4" name="Slide Number Placeholder 3">
            <a:extLst>
              <a:ext uri="{FF2B5EF4-FFF2-40B4-BE49-F238E27FC236}">
                <a16:creationId xmlns:a16="http://schemas.microsoft.com/office/drawing/2014/main" id="{267E71D7-6A16-4710-8AE0-1877CC1FAD1F}"/>
              </a:ext>
            </a:extLst>
          </p:cNvPr>
          <p:cNvSpPr>
            <a:spLocks noGrp="1"/>
          </p:cNvSpPr>
          <p:nvPr>
            <p:ph type="sldNum" sz="quarter" idx="12"/>
          </p:nvPr>
        </p:nvSpPr>
        <p:spPr>
          <a:xfrm>
            <a:off x="10837333" y="6470704"/>
            <a:ext cx="973667" cy="274320"/>
          </a:xfrm>
        </p:spPr>
        <p:txBody>
          <a:bodyPr/>
          <a:lstStyle/>
          <a:p>
            <a:pPr algn="r"/>
            <a:fld id="{A9E15FFD-9433-4A06-B654-BA5177A6615A}" type="slidenum">
              <a:rPr lang="en-US" smtClean="0"/>
              <a:pPr algn="r"/>
              <a:t>51</a:t>
            </a:fld>
            <a:endParaRPr lang="en-US" dirty="0"/>
          </a:p>
        </p:txBody>
      </p:sp>
      <p:grpSp>
        <p:nvGrpSpPr>
          <p:cNvPr id="28" name="Group 27">
            <a:extLst>
              <a:ext uri="{FF2B5EF4-FFF2-40B4-BE49-F238E27FC236}">
                <a16:creationId xmlns:a16="http://schemas.microsoft.com/office/drawing/2014/main" id="{5847C9A4-4A4B-4F83-B29A-74B018122FB2}"/>
              </a:ext>
            </a:extLst>
          </p:cNvPr>
          <p:cNvGrpSpPr/>
          <p:nvPr/>
        </p:nvGrpSpPr>
        <p:grpSpPr>
          <a:xfrm>
            <a:off x="1425180" y="1785728"/>
            <a:ext cx="8917968" cy="4959296"/>
            <a:chOff x="1273995" y="1782562"/>
            <a:chExt cx="8917968" cy="4959296"/>
          </a:xfrm>
        </p:grpSpPr>
        <p:pic>
          <p:nvPicPr>
            <p:cNvPr id="7" name="Picture 6">
              <a:extLst>
                <a:ext uri="{FF2B5EF4-FFF2-40B4-BE49-F238E27FC236}">
                  <a16:creationId xmlns:a16="http://schemas.microsoft.com/office/drawing/2014/main" id="{746BD243-18E2-40BD-8E4E-5B87CADC9C35}"/>
                </a:ext>
              </a:extLst>
            </p:cNvPr>
            <p:cNvPicPr/>
            <p:nvPr/>
          </p:nvPicPr>
          <p:blipFill rotWithShape="1">
            <a:blip r:embed="rId2"/>
            <a:srcRect t="16103"/>
            <a:stretch/>
          </p:blipFill>
          <p:spPr bwMode="auto">
            <a:xfrm>
              <a:off x="1273995" y="1782562"/>
              <a:ext cx="8917968" cy="4959296"/>
            </a:xfrm>
            <a:prstGeom prst="rect">
              <a:avLst/>
            </a:prstGeom>
            <a:ln>
              <a:solidFill>
                <a:schemeClr val="accent1"/>
              </a:solidFill>
            </a:ln>
            <a:extLst>
              <a:ext uri="{53640926-AAD7-44D8-BBD7-CCE9431645EC}">
                <a14:shadowObscured xmlns:a14="http://schemas.microsoft.com/office/drawing/2010/main"/>
              </a:ext>
            </a:extLst>
          </p:spPr>
        </p:pic>
        <p:sp>
          <p:nvSpPr>
            <p:cNvPr id="5" name="Oval 4">
              <a:extLst>
                <a:ext uri="{FF2B5EF4-FFF2-40B4-BE49-F238E27FC236}">
                  <a16:creationId xmlns:a16="http://schemas.microsoft.com/office/drawing/2014/main" id="{80913B39-AAF1-4F9F-BA7C-C66C5274A85A}"/>
                </a:ext>
              </a:extLst>
            </p:cNvPr>
            <p:cNvSpPr/>
            <p:nvPr/>
          </p:nvSpPr>
          <p:spPr>
            <a:xfrm>
              <a:off x="5807107" y="4087550"/>
              <a:ext cx="154113" cy="174660"/>
            </a:xfrm>
            <a:prstGeom prst="ellipse">
              <a:avLst/>
            </a:prstGeom>
            <a:solidFill>
              <a:srgbClr val="F874D5"/>
            </a:solidFill>
            <a:ln>
              <a:solidFill>
                <a:srgbClr val="F874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BAA7785-5210-4C38-A9A2-712C14FFB709}"/>
                </a:ext>
              </a:extLst>
            </p:cNvPr>
            <p:cNvSpPr/>
            <p:nvPr/>
          </p:nvSpPr>
          <p:spPr>
            <a:xfrm>
              <a:off x="5732979" y="4326015"/>
              <a:ext cx="154113" cy="17466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A86D6D3-97CC-42F9-BDC6-55CACFDAAC87}"/>
                </a:ext>
              </a:extLst>
            </p:cNvPr>
            <p:cNvSpPr txBox="1"/>
            <p:nvPr/>
          </p:nvSpPr>
          <p:spPr>
            <a:xfrm>
              <a:off x="6319710" y="3805164"/>
              <a:ext cx="1551398" cy="369332"/>
            </a:xfrm>
            <a:prstGeom prst="rect">
              <a:avLst/>
            </a:prstGeom>
            <a:noFill/>
          </p:spPr>
          <p:txBody>
            <a:bodyPr wrap="square" rtlCol="0">
              <a:spAutoFit/>
            </a:bodyPr>
            <a:lstStyle/>
            <a:p>
              <a:r>
                <a:rPr lang="en-US" b="1" dirty="0">
                  <a:solidFill>
                    <a:srgbClr val="F874D5"/>
                  </a:solidFill>
                </a:rPr>
                <a:t>3</a:t>
              </a:r>
              <a:r>
                <a:rPr lang="en-US" b="1" baseline="30000" dirty="0">
                  <a:solidFill>
                    <a:srgbClr val="F874D5"/>
                  </a:solidFill>
                </a:rPr>
                <a:t>rd</a:t>
              </a:r>
              <a:r>
                <a:rPr lang="en-US" b="1" dirty="0">
                  <a:solidFill>
                    <a:srgbClr val="F874D5"/>
                  </a:solidFill>
                </a:rPr>
                <a:t> Cycle Start</a:t>
              </a:r>
            </a:p>
          </p:txBody>
        </p:sp>
        <p:sp>
          <p:nvSpPr>
            <p:cNvPr id="9" name="TextBox 8">
              <a:extLst>
                <a:ext uri="{FF2B5EF4-FFF2-40B4-BE49-F238E27FC236}">
                  <a16:creationId xmlns:a16="http://schemas.microsoft.com/office/drawing/2014/main" id="{DF7A45B7-EE3C-42B9-BAF1-D6CC474FBFDC}"/>
                </a:ext>
              </a:extLst>
            </p:cNvPr>
            <p:cNvSpPr txBox="1"/>
            <p:nvPr/>
          </p:nvSpPr>
          <p:spPr>
            <a:xfrm>
              <a:off x="6096000" y="4588503"/>
              <a:ext cx="1551398" cy="369332"/>
            </a:xfrm>
            <a:prstGeom prst="rect">
              <a:avLst/>
            </a:prstGeom>
            <a:noFill/>
          </p:spPr>
          <p:txBody>
            <a:bodyPr wrap="square" rtlCol="0">
              <a:spAutoFit/>
            </a:bodyPr>
            <a:lstStyle/>
            <a:p>
              <a:r>
                <a:rPr lang="en-US" b="1" dirty="0">
                  <a:solidFill>
                    <a:srgbClr val="FF0000"/>
                  </a:solidFill>
                </a:rPr>
                <a:t>3</a:t>
              </a:r>
              <a:r>
                <a:rPr lang="en-US" b="1" baseline="30000" dirty="0">
                  <a:solidFill>
                    <a:srgbClr val="FF0000"/>
                  </a:solidFill>
                </a:rPr>
                <a:t>rd</a:t>
              </a:r>
              <a:r>
                <a:rPr lang="en-US" b="1" dirty="0">
                  <a:solidFill>
                    <a:srgbClr val="FF0000"/>
                  </a:solidFill>
                </a:rPr>
                <a:t> Cycle End</a:t>
              </a:r>
            </a:p>
          </p:txBody>
        </p:sp>
      </p:grpSp>
    </p:spTree>
    <p:extLst>
      <p:ext uri="{BB962C8B-B14F-4D97-AF65-F5344CB8AC3E}">
        <p14:creationId xmlns:p14="http://schemas.microsoft.com/office/powerpoint/2010/main" val="4184400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5847C9A4-4A4B-4F83-B29A-74B018122FB2}"/>
              </a:ext>
            </a:extLst>
          </p:cNvPr>
          <p:cNvGrpSpPr/>
          <p:nvPr/>
        </p:nvGrpSpPr>
        <p:grpSpPr>
          <a:xfrm>
            <a:off x="1425180" y="1785728"/>
            <a:ext cx="8917968" cy="4959296"/>
            <a:chOff x="1273995" y="1782562"/>
            <a:chExt cx="8917968" cy="4959296"/>
          </a:xfrm>
        </p:grpSpPr>
        <p:pic>
          <p:nvPicPr>
            <p:cNvPr id="7" name="Picture 6">
              <a:extLst>
                <a:ext uri="{FF2B5EF4-FFF2-40B4-BE49-F238E27FC236}">
                  <a16:creationId xmlns:a16="http://schemas.microsoft.com/office/drawing/2014/main" id="{746BD243-18E2-40BD-8E4E-5B87CADC9C35}"/>
                </a:ext>
              </a:extLst>
            </p:cNvPr>
            <p:cNvPicPr/>
            <p:nvPr/>
          </p:nvPicPr>
          <p:blipFill rotWithShape="1">
            <a:blip r:embed="rId2"/>
            <a:srcRect t="16103"/>
            <a:stretch/>
          </p:blipFill>
          <p:spPr bwMode="auto">
            <a:xfrm>
              <a:off x="1273995" y="1782562"/>
              <a:ext cx="8917968" cy="4959296"/>
            </a:xfrm>
            <a:prstGeom prst="rect">
              <a:avLst/>
            </a:prstGeom>
            <a:ln>
              <a:solidFill>
                <a:schemeClr val="accent1"/>
              </a:solid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CA86D6D3-97CC-42F9-BDC6-55CACFDAAC87}"/>
                </a:ext>
              </a:extLst>
            </p:cNvPr>
            <p:cNvSpPr txBox="1"/>
            <p:nvPr/>
          </p:nvSpPr>
          <p:spPr>
            <a:xfrm>
              <a:off x="6319710" y="3805164"/>
              <a:ext cx="1551398" cy="369332"/>
            </a:xfrm>
            <a:prstGeom prst="rect">
              <a:avLst/>
            </a:prstGeom>
            <a:noFill/>
          </p:spPr>
          <p:txBody>
            <a:bodyPr wrap="square" rtlCol="0">
              <a:spAutoFit/>
            </a:bodyPr>
            <a:lstStyle/>
            <a:p>
              <a:r>
                <a:rPr lang="en-US" b="1" dirty="0">
                  <a:solidFill>
                    <a:srgbClr val="F874D5"/>
                  </a:solidFill>
                </a:rPr>
                <a:t>3</a:t>
              </a:r>
              <a:r>
                <a:rPr lang="en-US" b="1" baseline="30000" dirty="0">
                  <a:solidFill>
                    <a:srgbClr val="F874D5"/>
                  </a:solidFill>
                </a:rPr>
                <a:t>rd</a:t>
              </a:r>
              <a:r>
                <a:rPr lang="en-US" b="1" dirty="0">
                  <a:solidFill>
                    <a:srgbClr val="F874D5"/>
                  </a:solidFill>
                </a:rPr>
                <a:t> Cycle Start</a:t>
              </a:r>
            </a:p>
          </p:txBody>
        </p:sp>
        <p:sp>
          <p:nvSpPr>
            <p:cNvPr id="9" name="TextBox 8">
              <a:extLst>
                <a:ext uri="{FF2B5EF4-FFF2-40B4-BE49-F238E27FC236}">
                  <a16:creationId xmlns:a16="http://schemas.microsoft.com/office/drawing/2014/main" id="{DF7A45B7-EE3C-42B9-BAF1-D6CC474FBFDC}"/>
                </a:ext>
              </a:extLst>
            </p:cNvPr>
            <p:cNvSpPr txBox="1"/>
            <p:nvPr/>
          </p:nvSpPr>
          <p:spPr>
            <a:xfrm>
              <a:off x="6096000" y="4588503"/>
              <a:ext cx="1551398" cy="369332"/>
            </a:xfrm>
            <a:prstGeom prst="rect">
              <a:avLst/>
            </a:prstGeom>
            <a:noFill/>
          </p:spPr>
          <p:txBody>
            <a:bodyPr wrap="square" rtlCol="0">
              <a:spAutoFit/>
            </a:bodyPr>
            <a:lstStyle/>
            <a:p>
              <a:r>
                <a:rPr lang="en-US" b="1" dirty="0">
                  <a:solidFill>
                    <a:srgbClr val="FF0000"/>
                  </a:solidFill>
                </a:rPr>
                <a:t>3</a:t>
              </a:r>
              <a:r>
                <a:rPr lang="en-US" b="1" baseline="30000" dirty="0">
                  <a:solidFill>
                    <a:srgbClr val="FF0000"/>
                  </a:solidFill>
                </a:rPr>
                <a:t>rd</a:t>
              </a:r>
              <a:r>
                <a:rPr lang="en-US" b="1" dirty="0">
                  <a:solidFill>
                    <a:srgbClr val="FF0000"/>
                  </a:solidFill>
                </a:rPr>
                <a:t> Cycle End</a:t>
              </a:r>
            </a:p>
          </p:txBody>
        </p:sp>
        <p:sp>
          <p:nvSpPr>
            <p:cNvPr id="18" name="TextBox 17">
              <a:extLst>
                <a:ext uri="{FF2B5EF4-FFF2-40B4-BE49-F238E27FC236}">
                  <a16:creationId xmlns:a16="http://schemas.microsoft.com/office/drawing/2014/main" id="{FF0FA51D-E8B4-4391-B5B7-BCB866F42309}"/>
                </a:ext>
              </a:extLst>
            </p:cNvPr>
            <p:cNvSpPr txBox="1"/>
            <p:nvPr/>
          </p:nvSpPr>
          <p:spPr>
            <a:xfrm>
              <a:off x="7034621" y="3121893"/>
              <a:ext cx="1551398" cy="369332"/>
            </a:xfrm>
            <a:prstGeom prst="rect">
              <a:avLst/>
            </a:prstGeom>
            <a:noFill/>
          </p:spPr>
          <p:txBody>
            <a:bodyPr wrap="square" rtlCol="0">
              <a:spAutoFit/>
            </a:bodyPr>
            <a:lstStyle/>
            <a:p>
              <a:r>
                <a:rPr lang="en-US" b="1" dirty="0">
                  <a:solidFill>
                    <a:srgbClr val="FC9804"/>
                  </a:solidFill>
                </a:rPr>
                <a:t>1</a:t>
              </a:r>
              <a:r>
                <a:rPr lang="en-US" b="1" baseline="30000" dirty="0">
                  <a:solidFill>
                    <a:srgbClr val="FC9804"/>
                  </a:solidFill>
                </a:rPr>
                <a:t>st</a:t>
              </a:r>
              <a:r>
                <a:rPr lang="en-US" b="1" dirty="0">
                  <a:solidFill>
                    <a:srgbClr val="FC9804"/>
                  </a:solidFill>
                </a:rPr>
                <a:t> Phase</a:t>
              </a:r>
            </a:p>
          </p:txBody>
        </p:sp>
        <p:sp>
          <p:nvSpPr>
            <p:cNvPr id="19" name="TextBox 18">
              <a:extLst>
                <a:ext uri="{FF2B5EF4-FFF2-40B4-BE49-F238E27FC236}">
                  <a16:creationId xmlns:a16="http://schemas.microsoft.com/office/drawing/2014/main" id="{713E77E4-9E9D-4343-85F4-02FB8591690C}"/>
                </a:ext>
              </a:extLst>
            </p:cNvPr>
            <p:cNvSpPr txBox="1"/>
            <p:nvPr/>
          </p:nvSpPr>
          <p:spPr>
            <a:xfrm>
              <a:off x="3897219" y="3857764"/>
              <a:ext cx="1551398" cy="369332"/>
            </a:xfrm>
            <a:prstGeom prst="rect">
              <a:avLst/>
            </a:prstGeom>
            <a:noFill/>
          </p:spPr>
          <p:txBody>
            <a:bodyPr wrap="square" rtlCol="0">
              <a:spAutoFit/>
            </a:bodyPr>
            <a:lstStyle/>
            <a:p>
              <a:r>
                <a:rPr lang="en-US" b="1" dirty="0">
                  <a:solidFill>
                    <a:srgbClr val="7030A0"/>
                  </a:solidFill>
                </a:rPr>
                <a:t>2</a:t>
              </a:r>
              <a:r>
                <a:rPr lang="en-US" b="1" baseline="30000" dirty="0">
                  <a:solidFill>
                    <a:srgbClr val="7030A0"/>
                  </a:solidFill>
                </a:rPr>
                <a:t>nd</a:t>
              </a:r>
              <a:r>
                <a:rPr lang="en-US" b="1" dirty="0">
                  <a:solidFill>
                    <a:srgbClr val="7030A0"/>
                  </a:solidFill>
                </a:rPr>
                <a:t> Phase</a:t>
              </a:r>
            </a:p>
          </p:txBody>
        </p:sp>
      </p:grpSp>
      <p:sp>
        <p:nvSpPr>
          <p:cNvPr id="2" name="Title 1">
            <a:extLst>
              <a:ext uri="{FF2B5EF4-FFF2-40B4-BE49-F238E27FC236}">
                <a16:creationId xmlns:a16="http://schemas.microsoft.com/office/drawing/2014/main" id="{4A4F955B-7409-4011-B9EC-6139D92BB286}"/>
              </a:ext>
            </a:extLst>
          </p:cNvPr>
          <p:cNvSpPr>
            <a:spLocks noGrp="1"/>
          </p:cNvSpPr>
          <p:nvPr>
            <p:ph type="title"/>
          </p:nvPr>
        </p:nvSpPr>
        <p:spPr/>
        <p:txBody>
          <a:bodyPr/>
          <a:lstStyle/>
          <a:p>
            <a:r>
              <a:rPr lang="en-US" dirty="0"/>
              <a:t>Running Load vs. Displacement analyzer</a:t>
            </a:r>
          </a:p>
        </p:txBody>
      </p:sp>
      <p:sp>
        <p:nvSpPr>
          <p:cNvPr id="4" name="Slide Number Placeholder 3">
            <a:extLst>
              <a:ext uri="{FF2B5EF4-FFF2-40B4-BE49-F238E27FC236}">
                <a16:creationId xmlns:a16="http://schemas.microsoft.com/office/drawing/2014/main" id="{267E71D7-6A16-4710-8AE0-1877CC1FAD1F}"/>
              </a:ext>
            </a:extLst>
          </p:cNvPr>
          <p:cNvSpPr>
            <a:spLocks noGrp="1"/>
          </p:cNvSpPr>
          <p:nvPr>
            <p:ph type="sldNum" sz="quarter" idx="12"/>
          </p:nvPr>
        </p:nvSpPr>
        <p:spPr>
          <a:xfrm>
            <a:off x="10837333" y="6470704"/>
            <a:ext cx="973667" cy="274320"/>
          </a:xfrm>
        </p:spPr>
        <p:txBody>
          <a:bodyPr/>
          <a:lstStyle/>
          <a:p>
            <a:pPr algn="r"/>
            <a:fld id="{A9E15FFD-9433-4A06-B654-BA5177A6615A}" type="slidenum">
              <a:rPr lang="en-US" smtClean="0"/>
              <a:pPr algn="r"/>
              <a:t>52</a:t>
            </a:fld>
            <a:endParaRPr lang="en-US" dirty="0"/>
          </a:p>
        </p:txBody>
      </p:sp>
      <p:grpSp>
        <p:nvGrpSpPr>
          <p:cNvPr id="13" name="Group 12">
            <a:extLst>
              <a:ext uri="{FF2B5EF4-FFF2-40B4-BE49-F238E27FC236}">
                <a16:creationId xmlns:a16="http://schemas.microsoft.com/office/drawing/2014/main" id="{E8267267-FC0D-40EF-B0B6-47328B051212}"/>
              </a:ext>
            </a:extLst>
          </p:cNvPr>
          <p:cNvGrpSpPr/>
          <p:nvPr/>
        </p:nvGrpSpPr>
        <p:grpSpPr>
          <a:xfrm>
            <a:off x="3093314" y="2219218"/>
            <a:ext cx="5855477" cy="3842535"/>
            <a:chOff x="3093314" y="2219218"/>
            <a:chExt cx="5855477" cy="3842535"/>
          </a:xfrm>
        </p:grpSpPr>
        <p:sp>
          <p:nvSpPr>
            <p:cNvPr id="14" name="Freeform: Shape 13">
              <a:extLst>
                <a:ext uri="{FF2B5EF4-FFF2-40B4-BE49-F238E27FC236}">
                  <a16:creationId xmlns:a16="http://schemas.microsoft.com/office/drawing/2014/main" id="{15895D28-A7BA-49D3-A159-C3C6CB0789FE}"/>
                </a:ext>
              </a:extLst>
            </p:cNvPr>
            <p:cNvSpPr/>
            <p:nvPr/>
          </p:nvSpPr>
          <p:spPr>
            <a:xfrm>
              <a:off x="3205537" y="2270589"/>
              <a:ext cx="5743254" cy="3791164"/>
            </a:xfrm>
            <a:custGeom>
              <a:avLst/>
              <a:gdLst>
                <a:gd name="connsiteX0" fmla="*/ 0 w 5743254"/>
                <a:gd name="connsiteY0" fmla="*/ 3791164 h 3791164"/>
                <a:gd name="connsiteX1" fmla="*/ 976045 w 5743254"/>
                <a:gd name="connsiteY1" fmla="*/ 3750067 h 3791164"/>
                <a:gd name="connsiteX2" fmla="*/ 976045 w 5743254"/>
                <a:gd name="connsiteY2" fmla="*/ 3750067 h 3791164"/>
                <a:gd name="connsiteX3" fmla="*/ 1623317 w 5743254"/>
                <a:gd name="connsiteY3" fmla="*/ 3626777 h 3791164"/>
                <a:gd name="connsiteX4" fmla="*/ 2106202 w 5743254"/>
                <a:gd name="connsiteY4" fmla="*/ 3441842 h 3791164"/>
                <a:gd name="connsiteX5" fmla="*/ 2476072 w 5743254"/>
                <a:gd name="connsiteY5" fmla="*/ 3133618 h 3791164"/>
                <a:gd name="connsiteX6" fmla="*/ 2712378 w 5743254"/>
                <a:gd name="connsiteY6" fmla="*/ 2630184 h 3791164"/>
                <a:gd name="connsiteX7" fmla="*/ 2856216 w 5743254"/>
                <a:gd name="connsiteY7" fmla="*/ 1726058 h 3791164"/>
                <a:gd name="connsiteX8" fmla="*/ 3000054 w 5743254"/>
                <a:gd name="connsiteY8" fmla="*/ 1191802 h 3791164"/>
                <a:gd name="connsiteX9" fmla="*/ 3308279 w 5743254"/>
                <a:gd name="connsiteY9" fmla="*/ 934948 h 3791164"/>
                <a:gd name="connsiteX10" fmla="*/ 3606229 w 5743254"/>
                <a:gd name="connsiteY10" fmla="*/ 698642 h 3791164"/>
                <a:gd name="connsiteX11" fmla="*/ 4037744 w 5743254"/>
                <a:gd name="connsiteY11" fmla="*/ 452063 h 3791164"/>
                <a:gd name="connsiteX12" fmla="*/ 4623371 w 5743254"/>
                <a:gd name="connsiteY12" fmla="*/ 297950 h 3791164"/>
                <a:gd name="connsiteX13" fmla="*/ 5743254 w 5743254"/>
                <a:gd name="connsiteY13" fmla="*/ 0 h 379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43254" h="3791164">
                  <a:moveTo>
                    <a:pt x="0" y="3791164"/>
                  </a:moveTo>
                  <a:lnTo>
                    <a:pt x="976045" y="3750067"/>
                  </a:lnTo>
                  <a:lnTo>
                    <a:pt x="976045" y="3750067"/>
                  </a:lnTo>
                  <a:cubicBezTo>
                    <a:pt x="1083924" y="3729519"/>
                    <a:pt x="1434958" y="3678148"/>
                    <a:pt x="1623317" y="3626777"/>
                  </a:cubicBezTo>
                  <a:cubicBezTo>
                    <a:pt x="1811676" y="3575406"/>
                    <a:pt x="1964076" y="3524035"/>
                    <a:pt x="2106202" y="3441842"/>
                  </a:cubicBezTo>
                  <a:cubicBezTo>
                    <a:pt x="2248328" y="3359649"/>
                    <a:pt x="2375043" y="3268894"/>
                    <a:pt x="2476072" y="3133618"/>
                  </a:cubicBezTo>
                  <a:cubicBezTo>
                    <a:pt x="2577101" y="2998342"/>
                    <a:pt x="2649021" y="2864777"/>
                    <a:pt x="2712378" y="2630184"/>
                  </a:cubicBezTo>
                  <a:cubicBezTo>
                    <a:pt x="2775735" y="2395591"/>
                    <a:pt x="2808270" y="1965788"/>
                    <a:pt x="2856216" y="1726058"/>
                  </a:cubicBezTo>
                  <a:cubicBezTo>
                    <a:pt x="2904162" y="1486328"/>
                    <a:pt x="2924710" y="1323654"/>
                    <a:pt x="3000054" y="1191802"/>
                  </a:cubicBezTo>
                  <a:cubicBezTo>
                    <a:pt x="3075398" y="1059950"/>
                    <a:pt x="3207250" y="1017141"/>
                    <a:pt x="3308279" y="934948"/>
                  </a:cubicBezTo>
                  <a:cubicBezTo>
                    <a:pt x="3409308" y="852755"/>
                    <a:pt x="3484652" y="779123"/>
                    <a:pt x="3606229" y="698642"/>
                  </a:cubicBezTo>
                  <a:cubicBezTo>
                    <a:pt x="3727806" y="618161"/>
                    <a:pt x="3868220" y="518845"/>
                    <a:pt x="4037744" y="452063"/>
                  </a:cubicBezTo>
                  <a:cubicBezTo>
                    <a:pt x="4207268" y="385281"/>
                    <a:pt x="4623371" y="297950"/>
                    <a:pt x="4623371" y="297950"/>
                  </a:cubicBezTo>
                  <a:cubicBezTo>
                    <a:pt x="4907623" y="222606"/>
                    <a:pt x="5459002" y="97604"/>
                    <a:pt x="5743254" y="0"/>
                  </a:cubicBezTo>
                </a:path>
              </a:pathLst>
            </a:custGeom>
            <a:noFill/>
            <a:ln w="146050">
              <a:solidFill>
                <a:srgbClr val="FC98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432D5C0A-1EF8-453D-814B-64C057D18601}"/>
                </a:ext>
              </a:extLst>
            </p:cNvPr>
            <p:cNvSpPr/>
            <p:nvPr/>
          </p:nvSpPr>
          <p:spPr>
            <a:xfrm>
              <a:off x="3093314" y="2219218"/>
              <a:ext cx="5732187" cy="3812459"/>
            </a:xfrm>
            <a:custGeom>
              <a:avLst/>
              <a:gdLst>
                <a:gd name="connsiteX0" fmla="*/ 5732187 w 5732187"/>
                <a:gd name="connsiteY0" fmla="*/ 0 h 3812459"/>
                <a:gd name="connsiteX1" fmla="*/ 4560933 w 5732187"/>
                <a:gd name="connsiteY1" fmla="*/ 82193 h 3812459"/>
                <a:gd name="connsiteX2" fmla="*/ 4560933 w 5732187"/>
                <a:gd name="connsiteY2" fmla="*/ 82193 h 3812459"/>
                <a:gd name="connsiteX3" fmla="*/ 3923935 w 5732187"/>
                <a:gd name="connsiteY3" fmla="*/ 205483 h 3812459"/>
                <a:gd name="connsiteX4" fmla="*/ 3410228 w 5732187"/>
                <a:gd name="connsiteY4" fmla="*/ 493160 h 3812459"/>
                <a:gd name="connsiteX5" fmla="*/ 3060906 w 5732187"/>
                <a:gd name="connsiteY5" fmla="*/ 893852 h 3812459"/>
                <a:gd name="connsiteX6" fmla="*/ 2927342 w 5732187"/>
                <a:gd name="connsiteY6" fmla="*/ 1345915 h 3812459"/>
                <a:gd name="connsiteX7" fmla="*/ 2732133 w 5732187"/>
                <a:gd name="connsiteY7" fmla="*/ 2034283 h 3812459"/>
                <a:gd name="connsiteX8" fmla="*/ 2547198 w 5732187"/>
                <a:gd name="connsiteY8" fmla="*/ 2609636 h 3812459"/>
                <a:gd name="connsiteX9" fmla="*/ 2321167 w 5732187"/>
                <a:gd name="connsiteY9" fmla="*/ 2897312 h 3812459"/>
                <a:gd name="connsiteX10" fmla="*/ 1581428 w 5732187"/>
                <a:gd name="connsiteY10" fmla="*/ 3318553 h 3812459"/>
                <a:gd name="connsiteX11" fmla="*/ 759495 w 5732187"/>
                <a:gd name="connsiteY11" fmla="*/ 3606229 h 3812459"/>
                <a:gd name="connsiteX12" fmla="*/ 60852 w 5732187"/>
                <a:gd name="connsiteY12" fmla="*/ 3780890 h 3812459"/>
                <a:gd name="connsiteX13" fmla="*/ 81401 w 5732187"/>
                <a:gd name="connsiteY13" fmla="*/ 3811712 h 381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32187" h="3812459">
                  <a:moveTo>
                    <a:pt x="5732187" y="0"/>
                  </a:moveTo>
                  <a:lnTo>
                    <a:pt x="4560933" y="82193"/>
                  </a:lnTo>
                  <a:lnTo>
                    <a:pt x="4560933" y="82193"/>
                  </a:lnTo>
                  <a:cubicBezTo>
                    <a:pt x="4454767" y="102741"/>
                    <a:pt x="4115719" y="136989"/>
                    <a:pt x="3923935" y="205483"/>
                  </a:cubicBezTo>
                  <a:cubicBezTo>
                    <a:pt x="3732151" y="273977"/>
                    <a:pt x="3554066" y="378432"/>
                    <a:pt x="3410228" y="493160"/>
                  </a:cubicBezTo>
                  <a:cubicBezTo>
                    <a:pt x="3266390" y="607888"/>
                    <a:pt x="3141387" y="751726"/>
                    <a:pt x="3060906" y="893852"/>
                  </a:cubicBezTo>
                  <a:cubicBezTo>
                    <a:pt x="2980425" y="1035978"/>
                    <a:pt x="2982137" y="1155843"/>
                    <a:pt x="2927342" y="1345915"/>
                  </a:cubicBezTo>
                  <a:cubicBezTo>
                    <a:pt x="2872546" y="1535987"/>
                    <a:pt x="2795490" y="1823663"/>
                    <a:pt x="2732133" y="2034283"/>
                  </a:cubicBezTo>
                  <a:cubicBezTo>
                    <a:pt x="2668776" y="2244903"/>
                    <a:pt x="2615692" y="2465798"/>
                    <a:pt x="2547198" y="2609636"/>
                  </a:cubicBezTo>
                  <a:cubicBezTo>
                    <a:pt x="2478704" y="2753474"/>
                    <a:pt x="2482129" y="2779159"/>
                    <a:pt x="2321167" y="2897312"/>
                  </a:cubicBezTo>
                  <a:cubicBezTo>
                    <a:pt x="2160205" y="3015465"/>
                    <a:pt x="1841707" y="3200400"/>
                    <a:pt x="1581428" y="3318553"/>
                  </a:cubicBezTo>
                  <a:cubicBezTo>
                    <a:pt x="1321149" y="3436706"/>
                    <a:pt x="1012924" y="3529173"/>
                    <a:pt x="759495" y="3606229"/>
                  </a:cubicBezTo>
                  <a:cubicBezTo>
                    <a:pt x="506066" y="3683285"/>
                    <a:pt x="173868" y="3746643"/>
                    <a:pt x="60852" y="3780890"/>
                  </a:cubicBezTo>
                  <a:cubicBezTo>
                    <a:pt x="-52164" y="3815137"/>
                    <a:pt x="14618" y="3813424"/>
                    <a:pt x="81401" y="3811712"/>
                  </a:cubicBezTo>
                </a:path>
              </a:pathLst>
            </a:custGeom>
            <a:noFill/>
            <a:ln w="1492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Oval 15">
            <a:extLst>
              <a:ext uri="{FF2B5EF4-FFF2-40B4-BE49-F238E27FC236}">
                <a16:creationId xmlns:a16="http://schemas.microsoft.com/office/drawing/2014/main" id="{F50E0C65-BC29-4660-959F-B91ED4CEC267}"/>
              </a:ext>
            </a:extLst>
          </p:cNvPr>
          <p:cNvSpPr/>
          <p:nvPr/>
        </p:nvSpPr>
        <p:spPr>
          <a:xfrm>
            <a:off x="5958292" y="4090716"/>
            <a:ext cx="154113" cy="174660"/>
          </a:xfrm>
          <a:prstGeom prst="ellipse">
            <a:avLst/>
          </a:prstGeom>
          <a:solidFill>
            <a:srgbClr val="F874D5"/>
          </a:solidFill>
          <a:ln>
            <a:solidFill>
              <a:srgbClr val="F874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0C9F58A-21B8-47AE-A11E-73D37980D1D9}"/>
              </a:ext>
            </a:extLst>
          </p:cNvPr>
          <p:cNvSpPr/>
          <p:nvPr/>
        </p:nvSpPr>
        <p:spPr>
          <a:xfrm>
            <a:off x="5884164" y="4329181"/>
            <a:ext cx="154113" cy="17466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50361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F955B-7409-4011-B9EC-6139D92BB286}"/>
              </a:ext>
            </a:extLst>
          </p:cNvPr>
          <p:cNvSpPr>
            <a:spLocks noGrp="1"/>
          </p:cNvSpPr>
          <p:nvPr>
            <p:ph type="title"/>
          </p:nvPr>
        </p:nvSpPr>
        <p:spPr/>
        <p:txBody>
          <a:bodyPr/>
          <a:lstStyle/>
          <a:p>
            <a:r>
              <a:rPr lang="en-US" dirty="0"/>
              <a:t>Running Load vs. Displacement analyzer</a:t>
            </a:r>
          </a:p>
        </p:txBody>
      </p:sp>
      <p:sp>
        <p:nvSpPr>
          <p:cNvPr id="4" name="Slide Number Placeholder 3">
            <a:extLst>
              <a:ext uri="{FF2B5EF4-FFF2-40B4-BE49-F238E27FC236}">
                <a16:creationId xmlns:a16="http://schemas.microsoft.com/office/drawing/2014/main" id="{267E71D7-6A16-4710-8AE0-1877CC1FAD1F}"/>
              </a:ext>
            </a:extLst>
          </p:cNvPr>
          <p:cNvSpPr>
            <a:spLocks noGrp="1"/>
          </p:cNvSpPr>
          <p:nvPr>
            <p:ph type="sldNum" sz="quarter" idx="12"/>
          </p:nvPr>
        </p:nvSpPr>
        <p:spPr/>
        <p:txBody>
          <a:bodyPr/>
          <a:lstStyle/>
          <a:p>
            <a:pPr algn="r"/>
            <a:fld id="{A9E15FFD-9433-4A06-B654-BA5177A6615A}" type="slidenum">
              <a:rPr lang="en-US" smtClean="0"/>
              <a:pPr algn="r"/>
              <a:t>53</a:t>
            </a:fld>
            <a:endParaRPr lang="en-US" dirty="0"/>
          </a:p>
        </p:txBody>
      </p:sp>
      <p:grpSp>
        <p:nvGrpSpPr>
          <p:cNvPr id="12" name="Group 11">
            <a:extLst>
              <a:ext uri="{FF2B5EF4-FFF2-40B4-BE49-F238E27FC236}">
                <a16:creationId xmlns:a16="http://schemas.microsoft.com/office/drawing/2014/main" id="{E6393FAB-500B-4E37-8B81-2F5ABBEDEB85}"/>
              </a:ext>
            </a:extLst>
          </p:cNvPr>
          <p:cNvGrpSpPr/>
          <p:nvPr/>
        </p:nvGrpSpPr>
        <p:grpSpPr>
          <a:xfrm>
            <a:off x="1425180" y="1785728"/>
            <a:ext cx="8917968" cy="4959296"/>
            <a:chOff x="1273995" y="1782562"/>
            <a:chExt cx="8917968" cy="4959296"/>
          </a:xfrm>
        </p:grpSpPr>
        <p:pic>
          <p:nvPicPr>
            <p:cNvPr id="7" name="Picture 6">
              <a:extLst>
                <a:ext uri="{FF2B5EF4-FFF2-40B4-BE49-F238E27FC236}">
                  <a16:creationId xmlns:a16="http://schemas.microsoft.com/office/drawing/2014/main" id="{746BD243-18E2-40BD-8E4E-5B87CADC9C35}"/>
                </a:ext>
              </a:extLst>
            </p:cNvPr>
            <p:cNvPicPr/>
            <p:nvPr/>
          </p:nvPicPr>
          <p:blipFill rotWithShape="1">
            <a:blip r:embed="rId2"/>
            <a:srcRect t="16103"/>
            <a:stretch/>
          </p:blipFill>
          <p:spPr bwMode="auto">
            <a:xfrm>
              <a:off x="1273995" y="1782562"/>
              <a:ext cx="8917968" cy="4959296"/>
            </a:xfrm>
            <a:prstGeom prst="rect">
              <a:avLst/>
            </a:prstGeom>
            <a:ln>
              <a:solidFill>
                <a:schemeClr val="accent1"/>
              </a:solidFill>
            </a:ln>
            <a:extLst>
              <a:ext uri="{53640926-AAD7-44D8-BBD7-CCE9431645EC}">
                <a14:shadowObscured xmlns:a14="http://schemas.microsoft.com/office/drawing/2010/main"/>
              </a:ext>
            </a:extLst>
          </p:spPr>
        </p:pic>
        <p:sp>
          <p:nvSpPr>
            <p:cNvPr id="5" name="Oval 4">
              <a:extLst>
                <a:ext uri="{FF2B5EF4-FFF2-40B4-BE49-F238E27FC236}">
                  <a16:creationId xmlns:a16="http://schemas.microsoft.com/office/drawing/2014/main" id="{80913B39-AAF1-4F9F-BA7C-C66C5274A85A}"/>
                </a:ext>
              </a:extLst>
            </p:cNvPr>
            <p:cNvSpPr/>
            <p:nvPr/>
          </p:nvSpPr>
          <p:spPr>
            <a:xfrm>
              <a:off x="5807107" y="4087550"/>
              <a:ext cx="154113" cy="174660"/>
            </a:xfrm>
            <a:prstGeom prst="ellipse">
              <a:avLst/>
            </a:prstGeom>
            <a:solidFill>
              <a:srgbClr val="F874D5"/>
            </a:solidFill>
            <a:ln>
              <a:solidFill>
                <a:srgbClr val="F874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BAA7785-5210-4C38-A9A2-712C14FFB709}"/>
                </a:ext>
              </a:extLst>
            </p:cNvPr>
            <p:cNvSpPr/>
            <p:nvPr/>
          </p:nvSpPr>
          <p:spPr>
            <a:xfrm>
              <a:off x="5732979" y="4326015"/>
              <a:ext cx="154113" cy="17466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A86D6D3-97CC-42F9-BDC6-55CACFDAAC87}"/>
                </a:ext>
              </a:extLst>
            </p:cNvPr>
            <p:cNvSpPr txBox="1"/>
            <p:nvPr/>
          </p:nvSpPr>
          <p:spPr>
            <a:xfrm>
              <a:off x="6319710" y="3805164"/>
              <a:ext cx="1551398" cy="369332"/>
            </a:xfrm>
            <a:prstGeom prst="rect">
              <a:avLst/>
            </a:prstGeom>
            <a:noFill/>
          </p:spPr>
          <p:txBody>
            <a:bodyPr wrap="square" rtlCol="0">
              <a:spAutoFit/>
            </a:bodyPr>
            <a:lstStyle/>
            <a:p>
              <a:r>
                <a:rPr lang="en-US" b="1" dirty="0">
                  <a:solidFill>
                    <a:srgbClr val="F874D5"/>
                  </a:solidFill>
                </a:rPr>
                <a:t>3</a:t>
              </a:r>
              <a:r>
                <a:rPr lang="en-US" b="1" baseline="30000" dirty="0">
                  <a:solidFill>
                    <a:srgbClr val="F874D5"/>
                  </a:solidFill>
                </a:rPr>
                <a:t>rd</a:t>
              </a:r>
              <a:r>
                <a:rPr lang="en-US" b="1" dirty="0">
                  <a:solidFill>
                    <a:srgbClr val="F874D5"/>
                  </a:solidFill>
                </a:rPr>
                <a:t> Cycle Start</a:t>
              </a:r>
            </a:p>
          </p:txBody>
        </p:sp>
        <p:sp>
          <p:nvSpPr>
            <p:cNvPr id="9" name="TextBox 8">
              <a:extLst>
                <a:ext uri="{FF2B5EF4-FFF2-40B4-BE49-F238E27FC236}">
                  <a16:creationId xmlns:a16="http://schemas.microsoft.com/office/drawing/2014/main" id="{DF7A45B7-EE3C-42B9-BAF1-D6CC474FBFDC}"/>
                </a:ext>
              </a:extLst>
            </p:cNvPr>
            <p:cNvSpPr txBox="1"/>
            <p:nvPr/>
          </p:nvSpPr>
          <p:spPr>
            <a:xfrm>
              <a:off x="6096000" y="4588503"/>
              <a:ext cx="1551398" cy="369332"/>
            </a:xfrm>
            <a:prstGeom prst="rect">
              <a:avLst/>
            </a:prstGeom>
            <a:noFill/>
          </p:spPr>
          <p:txBody>
            <a:bodyPr wrap="square" rtlCol="0">
              <a:spAutoFit/>
            </a:bodyPr>
            <a:lstStyle/>
            <a:p>
              <a:r>
                <a:rPr lang="en-US" b="1" dirty="0">
                  <a:solidFill>
                    <a:srgbClr val="FF0000"/>
                  </a:solidFill>
                </a:rPr>
                <a:t>3</a:t>
              </a:r>
              <a:r>
                <a:rPr lang="en-US" b="1" baseline="30000" dirty="0">
                  <a:solidFill>
                    <a:srgbClr val="FF0000"/>
                  </a:solidFill>
                </a:rPr>
                <a:t>rd</a:t>
              </a:r>
              <a:r>
                <a:rPr lang="en-US" b="1" dirty="0">
                  <a:solidFill>
                    <a:srgbClr val="FF0000"/>
                  </a:solidFill>
                </a:rPr>
                <a:t> Cycle End</a:t>
              </a:r>
            </a:p>
          </p:txBody>
        </p:sp>
        <p:cxnSp>
          <p:nvCxnSpPr>
            <p:cNvPr id="11" name="Straight Arrow Connector 10">
              <a:extLst>
                <a:ext uri="{FF2B5EF4-FFF2-40B4-BE49-F238E27FC236}">
                  <a16:creationId xmlns:a16="http://schemas.microsoft.com/office/drawing/2014/main" id="{DF246FD6-0ECB-4998-A2C4-72115F5F32B6}"/>
                </a:ext>
              </a:extLst>
            </p:cNvPr>
            <p:cNvCxnSpPr>
              <a:cxnSpLocks/>
            </p:cNvCxnSpPr>
            <p:nvPr/>
          </p:nvCxnSpPr>
          <p:spPr>
            <a:xfrm flipV="1">
              <a:off x="6431622" y="2599362"/>
              <a:ext cx="2321960" cy="7917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79A4EB0-5D85-4B58-AA67-7E530384E2EE}"/>
                </a:ext>
              </a:extLst>
            </p:cNvPr>
            <p:cNvCxnSpPr>
              <a:cxnSpLocks/>
            </p:cNvCxnSpPr>
            <p:nvPr/>
          </p:nvCxnSpPr>
          <p:spPr>
            <a:xfrm flipV="1">
              <a:off x="6026966" y="3466845"/>
              <a:ext cx="404656" cy="6207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81CFEC3-BB0A-444E-BBBA-A4E169EB6885}"/>
                </a:ext>
              </a:extLst>
            </p:cNvPr>
            <p:cNvCxnSpPr>
              <a:cxnSpLocks/>
            </p:cNvCxnSpPr>
            <p:nvPr/>
          </p:nvCxnSpPr>
          <p:spPr>
            <a:xfrm flipH="1">
              <a:off x="5807107" y="2250040"/>
              <a:ext cx="1064593" cy="4233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A3F7631-D2BD-43E8-AFBE-9D46F9252723}"/>
                </a:ext>
              </a:extLst>
            </p:cNvPr>
            <p:cNvCxnSpPr>
              <a:cxnSpLocks/>
            </p:cNvCxnSpPr>
            <p:nvPr/>
          </p:nvCxnSpPr>
          <p:spPr>
            <a:xfrm flipH="1">
              <a:off x="5322013" y="2874507"/>
              <a:ext cx="464240" cy="16261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7EAFBE9-8A62-4A55-B8D4-A733858758EF}"/>
                </a:ext>
              </a:extLst>
            </p:cNvPr>
            <p:cNvCxnSpPr>
              <a:cxnSpLocks/>
            </p:cNvCxnSpPr>
            <p:nvPr/>
          </p:nvCxnSpPr>
          <p:spPr>
            <a:xfrm flipH="1">
              <a:off x="3059795" y="4588503"/>
              <a:ext cx="2120947" cy="1212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3B2A87B-FD15-40D2-81AB-0F7731CAB4F9}"/>
                </a:ext>
              </a:extLst>
            </p:cNvPr>
            <p:cNvCxnSpPr>
              <a:cxnSpLocks/>
            </p:cNvCxnSpPr>
            <p:nvPr/>
          </p:nvCxnSpPr>
          <p:spPr>
            <a:xfrm flipV="1">
              <a:off x="4827638" y="5352947"/>
              <a:ext cx="1133582" cy="7751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211E809-5AB1-45F9-A9DC-9180D22ED653}"/>
                </a:ext>
              </a:extLst>
            </p:cNvPr>
            <p:cNvCxnSpPr>
              <a:cxnSpLocks/>
            </p:cNvCxnSpPr>
            <p:nvPr/>
          </p:nvCxnSpPr>
          <p:spPr>
            <a:xfrm flipV="1">
              <a:off x="5961220" y="4500675"/>
              <a:ext cx="0" cy="7498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859818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63A20C1-2412-48E7-9F57-F596EB256359}"/>
              </a:ext>
            </a:extLst>
          </p:cNvPr>
          <p:cNvGrpSpPr/>
          <p:nvPr/>
        </p:nvGrpSpPr>
        <p:grpSpPr>
          <a:xfrm>
            <a:off x="6772072" y="2286000"/>
            <a:ext cx="4114800" cy="3108960"/>
            <a:chOff x="6772072" y="2286000"/>
            <a:chExt cx="4114800" cy="3105785"/>
          </a:xfrm>
        </p:grpSpPr>
        <p:pic>
          <p:nvPicPr>
            <p:cNvPr id="10" name="Picture 9">
              <a:extLst>
                <a:ext uri="{FF2B5EF4-FFF2-40B4-BE49-F238E27FC236}">
                  <a16:creationId xmlns:a16="http://schemas.microsoft.com/office/drawing/2014/main" id="{A53C1DB6-EF86-400E-AC64-6702E727B4F1}"/>
                </a:ext>
              </a:extLst>
            </p:cNvPr>
            <p:cNvPicPr/>
            <p:nvPr/>
          </p:nvPicPr>
          <p:blipFill rotWithShape="1">
            <a:blip r:embed="rId2"/>
            <a:srcRect t="16103"/>
            <a:stretch/>
          </p:blipFill>
          <p:spPr bwMode="auto">
            <a:xfrm>
              <a:off x="6772072" y="2286000"/>
              <a:ext cx="4114800" cy="3105785"/>
            </a:xfrm>
            <a:prstGeom prst="rect">
              <a:avLst/>
            </a:prstGeom>
            <a:ln>
              <a:solidFill>
                <a:schemeClr val="accent1"/>
              </a:solidFill>
            </a:ln>
            <a:extLst>
              <a:ext uri="{53640926-AAD7-44D8-BBD7-CCE9431645EC}">
                <a14:shadowObscured xmlns:a14="http://schemas.microsoft.com/office/drawing/2010/main"/>
              </a:ext>
            </a:extLst>
          </p:spPr>
        </p:pic>
        <p:sp>
          <p:nvSpPr>
            <p:cNvPr id="11" name="Rectangle 10">
              <a:extLst>
                <a:ext uri="{FF2B5EF4-FFF2-40B4-BE49-F238E27FC236}">
                  <a16:creationId xmlns:a16="http://schemas.microsoft.com/office/drawing/2014/main" id="{8BF06964-3FDD-4D77-A07B-103679B0741E}"/>
                </a:ext>
              </a:extLst>
            </p:cNvPr>
            <p:cNvSpPr/>
            <p:nvPr/>
          </p:nvSpPr>
          <p:spPr>
            <a:xfrm>
              <a:off x="8686597" y="2912522"/>
              <a:ext cx="285750" cy="371475"/>
            </a:xfrm>
            <a:prstGeom prst="rect">
              <a:avLst/>
            </a:prstGeom>
            <a:noFill/>
            <a:ln w="28575" cap="flat" cmpd="sng" algn="ctr">
              <a:solidFill>
                <a:srgbClr val="ED7D31"/>
              </a:solidFill>
              <a:prstDash val="dash"/>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2" name="Title 1">
            <a:extLst>
              <a:ext uri="{FF2B5EF4-FFF2-40B4-BE49-F238E27FC236}">
                <a16:creationId xmlns:a16="http://schemas.microsoft.com/office/drawing/2014/main" id="{4A4F955B-7409-4011-B9EC-6139D92BB286}"/>
              </a:ext>
            </a:extLst>
          </p:cNvPr>
          <p:cNvSpPr>
            <a:spLocks noGrp="1"/>
          </p:cNvSpPr>
          <p:nvPr>
            <p:ph type="title"/>
          </p:nvPr>
        </p:nvSpPr>
        <p:spPr/>
        <p:txBody>
          <a:bodyPr/>
          <a:lstStyle/>
          <a:p>
            <a:r>
              <a:rPr lang="en-US" dirty="0"/>
              <a:t>Running Load vs. Displacement analyzer</a:t>
            </a:r>
          </a:p>
        </p:txBody>
      </p:sp>
      <p:sp>
        <p:nvSpPr>
          <p:cNvPr id="3" name="Content Placeholder 2">
            <a:extLst>
              <a:ext uri="{FF2B5EF4-FFF2-40B4-BE49-F238E27FC236}">
                <a16:creationId xmlns:a16="http://schemas.microsoft.com/office/drawing/2014/main" id="{C33287FC-9684-43B4-BF5C-854378A39AA7}"/>
              </a:ext>
            </a:extLst>
          </p:cNvPr>
          <p:cNvSpPr>
            <a:spLocks noGrp="1"/>
          </p:cNvSpPr>
          <p:nvPr>
            <p:ph idx="1"/>
          </p:nvPr>
        </p:nvSpPr>
        <p:spPr>
          <a:xfrm>
            <a:off x="1024129" y="2286000"/>
            <a:ext cx="5029200" cy="4455858"/>
          </a:xfrm>
        </p:spPr>
        <p:txBody>
          <a:bodyPr>
            <a:normAutofit/>
          </a:bodyPr>
          <a:lstStyle/>
          <a:p>
            <a:pPr marL="514350" indent="-514350">
              <a:buFont typeface="+mj-lt"/>
              <a:buAutoNum type="arabicPeriod" startAt="11"/>
            </a:pPr>
            <a:r>
              <a:rPr lang="en-US" dirty="0"/>
              <a:t>Manual Neutral Zone Selection: “YES”</a:t>
            </a:r>
          </a:p>
          <a:p>
            <a:pPr>
              <a:buFont typeface="Arial" panose="020B0604020202020204" pitchFamily="34" charset="0"/>
              <a:buChar char="•"/>
            </a:pPr>
            <a:r>
              <a:rPr lang="en-US" sz="1600" dirty="0"/>
              <a:t>  Zoom in, press “Enter”, and select  the </a:t>
            </a:r>
            <a:r>
              <a:rPr lang="en-US" sz="1600" b="1" dirty="0">
                <a:solidFill>
                  <a:srgbClr val="FC9804"/>
                </a:solidFill>
              </a:rPr>
              <a:t>positive NZB (posNZB) </a:t>
            </a:r>
          </a:p>
          <a:p>
            <a:pPr lvl="1">
              <a:buFont typeface="Arial" panose="020B0604020202020204" pitchFamily="34" charset="0"/>
              <a:buChar char="•"/>
            </a:pPr>
            <a:r>
              <a:rPr lang="en-US" sz="1600" dirty="0"/>
              <a:t>A new dashed line will appear at the </a:t>
            </a:r>
            <a:r>
              <a:rPr lang="en-US" sz="1600" b="1" dirty="0">
                <a:solidFill>
                  <a:srgbClr val="FC9804"/>
                </a:solidFill>
              </a:rPr>
              <a:t>posNZB</a:t>
            </a:r>
          </a:p>
          <a:p>
            <a:pPr lvl="1">
              <a:buFont typeface="Arial" panose="020B0604020202020204" pitchFamily="34" charset="0"/>
              <a:buChar char="•"/>
            </a:pPr>
            <a:r>
              <a:rPr lang="en-US" sz="1600" dirty="0"/>
              <a:t>Remember, this is where the 2</a:t>
            </a:r>
            <a:r>
              <a:rPr lang="en-US" sz="1600" baseline="30000" dirty="0"/>
              <a:t>nd</a:t>
            </a:r>
            <a:r>
              <a:rPr lang="en-US" sz="1600" dirty="0"/>
              <a:t> phase (top-left) of the hysteresis curve intersects with the x-axis (i.e. zero-load)</a:t>
            </a:r>
          </a:p>
          <a:p>
            <a:endParaRPr lang="en-US" sz="1700" dirty="0"/>
          </a:p>
        </p:txBody>
      </p:sp>
      <p:sp>
        <p:nvSpPr>
          <p:cNvPr id="4" name="Slide Number Placeholder 3">
            <a:extLst>
              <a:ext uri="{FF2B5EF4-FFF2-40B4-BE49-F238E27FC236}">
                <a16:creationId xmlns:a16="http://schemas.microsoft.com/office/drawing/2014/main" id="{267E71D7-6A16-4710-8AE0-1877CC1FAD1F}"/>
              </a:ext>
            </a:extLst>
          </p:cNvPr>
          <p:cNvSpPr>
            <a:spLocks noGrp="1"/>
          </p:cNvSpPr>
          <p:nvPr>
            <p:ph type="sldNum" sz="quarter" idx="12"/>
          </p:nvPr>
        </p:nvSpPr>
        <p:spPr/>
        <p:txBody>
          <a:bodyPr/>
          <a:lstStyle/>
          <a:p>
            <a:pPr algn="r"/>
            <a:fld id="{A9E15FFD-9433-4A06-B654-BA5177A6615A}" type="slidenum">
              <a:rPr lang="en-US" smtClean="0"/>
              <a:pPr algn="r"/>
              <a:t>54</a:t>
            </a:fld>
            <a:endParaRPr lang="en-US" dirty="0"/>
          </a:p>
        </p:txBody>
      </p:sp>
    </p:spTree>
    <p:extLst>
      <p:ext uri="{BB962C8B-B14F-4D97-AF65-F5344CB8AC3E}">
        <p14:creationId xmlns:p14="http://schemas.microsoft.com/office/powerpoint/2010/main" val="31129403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F955B-7409-4011-B9EC-6139D92BB286}"/>
              </a:ext>
            </a:extLst>
          </p:cNvPr>
          <p:cNvSpPr>
            <a:spLocks noGrp="1"/>
          </p:cNvSpPr>
          <p:nvPr>
            <p:ph type="title"/>
          </p:nvPr>
        </p:nvSpPr>
        <p:spPr/>
        <p:txBody>
          <a:bodyPr/>
          <a:lstStyle/>
          <a:p>
            <a:r>
              <a:rPr lang="en-US" dirty="0"/>
              <a:t>Running Load vs. Displacement analyzer</a:t>
            </a:r>
          </a:p>
        </p:txBody>
      </p:sp>
      <p:sp>
        <p:nvSpPr>
          <p:cNvPr id="4" name="Slide Number Placeholder 3">
            <a:extLst>
              <a:ext uri="{FF2B5EF4-FFF2-40B4-BE49-F238E27FC236}">
                <a16:creationId xmlns:a16="http://schemas.microsoft.com/office/drawing/2014/main" id="{267E71D7-6A16-4710-8AE0-1877CC1FAD1F}"/>
              </a:ext>
            </a:extLst>
          </p:cNvPr>
          <p:cNvSpPr>
            <a:spLocks noGrp="1"/>
          </p:cNvSpPr>
          <p:nvPr>
            <p:ph type="sldNum" sz="quarter" idx="12"/>
          </p:nvPr>
        </p:nvSpPr>
        <p:spPr/>
        <p:txBody>
          <a:bodyPr/>
          <a:lstStyle/>
          <a:p>
            <a:pPr algn="r"/>
            <a:fld id="{A9E15FFD-9433-4A06-B654-BA5177A6615A}" type="slidenum">
              <a:rPr lang="en-US" smtClean="0"/>
              <a:pPr algn="r"/>
              <a:t>55</a:t>
            </a:fld>
            <a:endParaRPr lang="en-US" dirty="0"/>
          </a:p>
        </p:txBody>
      </p:sp>
      <p:grpSp>
        <p:nvGrpSpPr>
          <p:cNvPr id="5" name="Group 4">
            <a:extLst>
              <a:ext uri="{FF2B5EF4-FFF2-40B4-BE49-F238E27FC236}">
                <a16:creationId xmlns:a16="http://schemas.microsoft.com/office/drawing/2014/main" id="{9D522F6D-4FB3-41AA-AF77-C244C1AFF8FF}"/>
              </a:ext>
            </a:extLst>
          </p:cNvPr>
          <p:cNvGrpSpPr/>
          <p:nvPr/>
        </p:nvGrpSpPr>
        <p:grpSpPr>
          <a:xfrm>
            <a:off x="1638300" y="1788976"/>
            <a:ext cx="8915400" cy="4956048"/>
            <a:chOff x="6772072" y="2286000"/>
            <a:chExt cx="4114800" cy="3105785"/>
          </a:xfrm>
        </p:grpSpPr>
        <p:pic>
          <p:nvPicPr>
            <p:cNvPr id="6" name="Picture 5">
              <a:extLst>
                <a:ext uri="{FF2B5EF4-FFF2-40B4-BE49-F238E27FC236}">
                  <a16:creationId xmlns:a16="http://schemas.microsoft.com/office/drawing/2014/main" id="{7AD41189-4A71-4D3D-985C-F75086825FFB}"/>
                </a:ext>
              </a:extLst>
            </p:cNvPr>
            <p:cNvPicPr/>
            <p:nvPr/>
          </p:nvPicPr>
          <p:blipFill rotWithShape="1">
            <a:blip r:embed="rId2"/>
            <a:srcRect t="16103"/>
            <a:stretch/>
          </p:blipFill>
          <p:spPr bwMode="auto">
            <a:xfrm>
              <a:off x="6772072" y="2286000"/>
              <a:ext cx="4114800" cy="3105785"/>
            </a:xfrm>
            <a:prstGeom prst="rect">
              <a:avLst/>
            </a:prstGeom>
            <a:ln>
              <a:solidFill>
                <a:schemeClr val="accent1"/>
              </a:solidFill>
            </a:ln>
            <a:extLst>
              <a:ext uri="{53640926-AAD7-44D8-BBD7-CCE9431645EC}">
                <a14:shadowObscured xmlns:a14="http://schemas.microsoft.com/office/drawing/2010/main"/>
              </a:ext>
            </a:extLst>
          </p:spPr>
        </p:pic>
        <p:sp>
          <p:nvSpPr>
            <p:cNvPr id="8" name="Rectangle 7">
              <a:extLst>
                <a:ext uri="{FF2B5EF4-FFF2-40B4-BE49-F238E27FC236}">
                  <a16:creationId xmlns:a16="http://schemas.microsoft.com/office/drawing/2014/main" id="{A8CB4B14-85F1-48DA-A1F6-38ED19491BE3}"/>
                </a:ext>
              </a:extLst>
            </p:cNvPr>
            <p:cNvSpPr/>
            <p:nvPr/>
          </p:nvSpPr>
          <p:spPr>
            <a:xfrm>
              <a:off x="8686597" y="2912522"/>
              <a:ext cx="285750" cy="371475"/>
            </a:xfrm>
            <a:prstGeom prst="rect">
              <a:avLst/>
            </a:prstGeom>
            <a:noFill/>
            <a:ln w="28575" cap="flat" cmpd="sng" algn="ctr">
              <a:solidFill>
                <a:srgbClr val="ED7D31"/>
              </a:solidFill>
              <a:prstDash val="dash"/>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Tree>
    <p:extLst>
      <p:ext uri="{BB962C8B-B14F-4D97-AF65-F5344CB8AC3E}">
        <p14:creationId xmlns:p14="http://schemas.microsoft.com/office/powerpoint/2010/main" val="2776765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F955B-7409-4011-B9EC-6139D92BB286}"/>
              </a:ext>
            </a:extLst>
          </p:cNvPr>
          <p:cNvSpPr>
            <a:spLocks noGrp="1"/>
          </p:cNvSpPr>
          <p:nvPr>
            <p:ph type="title"/>
          </p:nvPr>
        </p:nvSpPr>
        <p:spPr/>
        <p:txBody>
          <a:bodyPr/>
          <a:lstStyle/>
          <a:p>
            <a:r>
              <a:rPr lang="en-US" dirty="0"/>
              <a:t>Running Load vs. Displacement analyzer</a:t>
            </a:r>
          </a:p>
        </p:txBody>
      </p:sp>
      <p:sp>
        <p:nvSpPr>
          <p:cNvPr id="4" name="Slide Number Placeholder 3">
            <a:extLst>
              <a:ext uri="{FF2B5EF4-FFF2-40B4-BE49-F238E27FC236}">
                <a16:creationId xmlns:a16="http://schemas.microsoft.com/office/drawing/2014/main" id="{267E71D7-6A16-4710-8AE0-1877CC1FAD1F}"/>
              </a:ext>
            </a:extLst>
          </p:cNvPr>
          <p:cNvSpPr>
            <a:spLocks noGrp="1"/>
          </p:cNvSpPr>
          <p:nvPr>
            <p:ph type="sldNum" sz="quarter" idx="12"/>
          </p:nvPr>
        </p:nvSpPr>
        <p:spPr/>
        <p:txBody>
          <a:bodyPr/>
          <a:lstStyle/>
          <a:p>
            <a:pPr algn="r"/>
            <a:fld id="{A9E15FFD-9433-4A06-B654-BA5177A6615A}" type="slidenum">
              <a:rPr lang="en-US" smtClean="0"/>
              <a:pPr algn="r"/>
              <a:t>56</a:t>
            </a:fld>
            <a:endParaRPr lang="en-US" dirty="0"/>
          </a:p>
        </p:txBody>
      </p:sp>
      <p:grpSp>
        <p:nvGrpSpPr>
          <p:cNvPr id="3" name="Group 2">
            <a:extLst>
              <a:ext uri="{FF2B5EF4-FFF2-40B4-BE49-F238E27FC236}">
                <a16:creationId xmlns:a16="http://schemas.microsoft.com/office/drawing/2014/main" id="{E3577211-B1C7-4391-A31F-F58895B53C7F}"/>
              </a:ext>
            </a:extLst>
          </p:cNvPr>
          <p:cNvGrpSpPr/>
          <p:nvPr/>
        </p:nvGrpSpPr>
        <p:grpSpPr>
          <a:xfrm>
            <a:off x="1638300" y="1788976"/>
            <a:ext cx="8915400" cy="4956048"/>
            <a:chOff x="1638300" y="1788976"/>
            <a:chExt cx="8915400" cy="4956048"/>
          </a:xfrm>
        </p:grpSpPr>
        <p:grpSp>
          <p:nvGrpSpPr>
            <p:cNvPr id="5" name="Group 4">
              <a:extLst>
                <a:ext uri="{FF2B5EF4-FFF2-40B4-BE49-F238E27FC236}">
                  <a16:creationId xmlns:a16="http://schemas.microsoft.com/office/drawing/2014/main" id="{9D522F6D-4FB3-41AA-AF77-C244C1AFF8FF}"/>
                </a:ext>
              </a:extLst>
            </p:cNvPr>
            <p:cNvGrpSpPr/>
            <p:nvPr/>
          </p:nvGrpSpPr>
          <p:grpSpPr>
            <a:xfrm>
              <a:off x="1638300" y="1788976"/>
              <a:ext cx="8915400" cy="4956048"/>
              <a:chOff x="6772072" y="2286000"/>
              <a:chExt cx="4114800" cy="3105785"/>
            </a:xfrm>
          </p:grpSpPr>
          <p:pic>
            <p:nvPicPr>
              <p:cNvPr id="6" name="Picture 5">
                <a:extLst>
                  <a:ext uri="{FF2B5EF4-FFF2-40B4-BE49-F238E27FC236}">
                    <a16:creationId xmlns:a16="http://schemas.microsoft.com/office/drawing/2014/main" id="{7AD41189-4A71-4D3D-985C-F75086825FFB}"/>
                  </a:ext>
                </a:extLst>
              </p:cNvPr>
              <p:cNvPicPr/>
              <p:nvPr/>
            </p:nvPicPr>
            <p:blipFill rotWithShape="1">
              <a:blip r:embed="rId2"/>
              <a:srcRect t="16103"/>
              <a:stretch/>
            </p:blipFill>
            <p:spPr bwMode="auto">
              <a:xfrm>
                <a:off x="6772072" y="2286000"/>
                <a:ext cx="4114800" cy="3105785"/>
              </a:xfrm>
              <a:prstGeom prst="rect">
                <a:avLst/>
              </a:prstGeom>
              <a:ln>
                <a:solidFill>
                  <a:schemeClr val="accent1"/>
                </a:solidFill>
              </a:ln>
              <a:extLst>
                <a:ext uri="{53640926-AAD7-44D8-BBD7-CCE9431645EC}">
                  <a14:shadowObscured xmlns:a14="http://schemas.microsoft.com/office/drawing/2010/main"/>
                </a:ext>
              </a:extLst>
            </p:spPr>
          </p:pic>
          <p:sp>
            <p:nvSpPr>
              <p:cNvPr id="8" name="Rectangle 7">
                <a:extLst>
                  <a:ext uri="{FF2B5EF4-FFF2-40B4-BE49-F238E27FC236}">
                    <a16:creationId xmlns:a16="http://schemas.microsoft.com/office/drawing/2014/main" id="{A8CB4B14-85F1-48DA-A1F6-38ED19491BE3}"/>
                  </a:ext>
                </a:extLst>
              </p:cNvPr>
              <p:cNvSpPr/>
              <p:nvPr/>
            </p:nvSpPr>
            <p:spPr>
              <a:xfrm>
                <a:off x="8686597" y="2912522"/>
                <a:ext cx="285750" cy="371475"/>
              </a:xfrm>
              <a:prstGeom prst="rect">
                <a:avLst/>
              </a:prstGeom>
              <a:noFill/>
              <a:ln w="28575" cap="flat" cmpd="sng" algn="ctr">
                <a:solidFill>
                  <a:srgbClr val="ED7D31"/>
                </a:solidFill>
                <a:prstDash val="dash"/>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10" name="TextBox 9">
              <a:extLst>
                <a:ext uri="{FF2B5EF4-FFF2-40B4-BE49-F238E27FC236}">
                  <a16:creationId xmlns:a16="http://schemas.microsoft.com/office/drawing/2014/main" id="{7F4FEC08-A107-420A-B6CD-B7C9613CE67A}"/>
                </a:ext>
              </a:extLst>
            </p:cNvPr>
            <p:cNvSpPr txBox="1"/>
            <p:nvPr/>
          </p:nvSpPr>
          <p:spPr>
            <a:xfrm>
              <a:off x="7145302" y="4972692"/>
              <a:ext cx="1191803" cy="646331"/>
            </a:xfrm>
            <a:prstGeom prst="rect">
              <a:avLst/>
            </a:prstGeom>
            <a:noFill/>
          </p:spPr>
          <p:txBody>
            <a:bodyPr wrap="square" rtlCol="0">
              <a:spAutoFit/>
            </a:bodyPr>
            <a:lstStyle/>
            <a:p>
              <a:r>
                <a:rPr lang="en-US" dirty="0"/>
                <a:t>X-axis</a:t>
              </a:r>
            </a:p>
            <a:p>
              <a:r>
                <a:rPr lang="en-US" dirty="0"/>
                <a:t>Zero-Load</a:t>
              </a:r>
            </a:p>
          </p:txBody>
        </p:sp>
        <p:cxnSp>
          <p:nvCxnSpPr>
            <p:cNvPr id="12" name="Straight Arrow Connector 11">
              <a:extLst>
                <a:ext uri="{FF2B5EF4-FFF2-40B4-BE49-F238E27FC236}">
                  <a16:creationId xmlns:a16="http://schemas.microsoft.com/office/drawing/2014/main" id="{9EE73A8D-3EA6-4B24-9BDB-97B23611122F}"/>
                </a:ext>
              </a:extLst>
            </p:cNvPr>
            <p:cNvCxnSpPr>
              <a:cxnSpLocks/>
              <a:stCxn id="10" idx="1"/>
            </p:cNvCxnSpPr>
            <p:nvPr/>
          </p:nvCxnSpPr>
          <p:spPr>
            <a:xfrm flipH="1">
              <a:off x="6318607" y="5295858"/>
              <a:ext cx="82669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0D240C6A-865E-4A29-BB61-B8361DE5C9C2}"/>
                </a:ext>
              </a:extLst>
            </p:cNvPr>
            <p:cNvSpPr txBox="1"/>
            <p:nvPr/>
          </p:nvSpPr>
          <p:spPr>
            <a:xfrm>
              <a:off x="3664396" y="3429000"/>
              <a:ext cx="1914472" cy="646331"/>
            </a:xfrm>
            <a:prstGeom prst="rect">
              <a:avLst/>
            </a:prstGeom>
            <a:noFill/>
          </p:spPr>
          <p:txBody>
            <a:bodyPr wrap="square" rtlCol="0">
              <a:spAutoFit/>
            </a:bodyPr>
            <a:lstStyle/>
            <a:p>
              <a:r>
                <a:rPr lang="en-US" dirty="0"/>
                <a:t>2</a:t>
              </a:r>
              <a:r>
                <a:rPr lang="en-US" baseline="30000" dirty="0"/>
                <a:t>nd</a:t>
              </a:r>
              <a:r>
                <a:rPr lang="en-US" dirty="0"/>
                <a:t> phase point closest to X-axis</a:t>
              </a:r>
            </a:p>
          </p:txBody>
        </p:sp>
        <p:cxnSp>
          <p:nvCxnSpPr>
            <p:cNvPr id="16" name="Straight Arrow Connector 15">
              <a:extLst>
                <a:ext uri="{FF2B5EF4-FFF2-40B4-BE49-F238E27FC236}">
                  <a16:creationId xmlns:a16="http://schemas.microsoft.com/office/drawing/2014/main" id="{32EC1ED0-B17D-4B59-B5AF-3437FF77C3D2}"/>
                </a:ext>
              </a:extLst>
            </p:cNvPr>
            <p:cNvCxnSpPr>
              <a:cxnSpLocks/>
              <a:stCxn id="14" idx="0"/>
            </p:cNvCxnSpPr>
            <p:nvPr/>
          </p:nvCxnSpPr>
          <p:spPr>
            <a:xfrm flipV="1">
              <a:off x="4621632" y="3085138"/>
              <a:ext cx="1474368" cy="3438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BC34CD00-BA6A-44BE-8795-841E2CE035E9}"/>
                </a:ext>
              </a:extLst>
            </p:cNvPr>
            <p:cNvSpPr txBox="1"/>
            <p:nvPr/>
          </p:nvSpPr>
          <p:spPr>
            <a:xfrm>
              <a:off x="8026565" y="3381527"/>
              <a:ext cx="906133" cy="369332"/>
            </a:xfrm>
            <a:prstGeom prst="rect">
              <a:avLst/>
            </a:prstGeom>
            <a:noFill/>
          </p:spPr>
          <p:txBody>
            <a:bodyPr wrap="square" rtlCol="0">
              <a:spAutoFit/>
            </a:bodyPr>
            <a:lstStyle/>
            <a:p>
              <a:r>
                <a:rPr lang="en-US" dirty="0"/>
                <a:t>posNZB</a:t>
              </a:r>
            </a:p>
          </p:txBody>
        </p:sp>
        <p:cxnSp>
          <p:nvCxnSpPr>
            <p:cNvPr id="19" name="Straight Arrow Connector 18">
              <a:extLst>
                <a:ext uri="{FF2B5EF4-FFF2-40B4-BE49-F238E27FC236}">
                  <a16:creationId xmlns:a16="http://schemas.microsoft.com/office/drawing/2014/main" id="{9B966152-2F06-4A3E-BE77-DE5BABD188AD}"/>
                </a:ext>
              </a:extLst>
            </p:cNvPr>
            <p:cNvCxnSpPr>
              <a:cxnSpLocks/>
              <a:stCxn id="18" idx="0"/>
            </p:cNvCxnSpPr>
            <p:nvPr/>
          </p:nvCxnSpPr>
          <p:spPr>
            <a:xfrm flipV="1">
              <a:off x="8479632" y="3176366"/>
              <a:ext cx="0" cy="2051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1741104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F955B-7409-4011-B9EC-6139D92BB286}"/>
              </a:ext>
            </a:extLst>
          </p:cNvPr>
          <p:cNvSpPr>
            <a:spLocks noGrp="1"/>
          </p:cNvSpPr>
          <p:nvPr>
            <p:ph type="title"/>
          </p:nvPr>
        </p:nvSpPr>
        <p:spPr/>
        <p:txBody>
          <a:bodyPr/>
          <a:lstStyle/>
          <a:p>
            <a:r>
              <a:rPr lang="en-US" dirty="0"/>
              <a:t>Running Load vs. Displacement analyzer</a:t>
            </a:r>
          </a:p>
        </p:txBody>
      </p:sp>
      <p:sp>
        <p:nvSpPr>
          <p:cNvPr id="3" name="Content Placeholder 2">
            <a:extLst>
              <a:ext uri="{FF2B5EF4-FFF2-40B4-BE49-F238E27FC236}">
                <a16:creationId xmlns:a16="http://schemas.microsoft.com/office/drawing/2014/main" id="{C33287FC-9684-43B4-BF5C-854378A39AA7}"/>
              </a:ext>
            </a:extLst>
          </p:cNvPr>
          <p:cNvSpPr>
            <a:spLocks noGrp="1"/>
          </p:cNvSpPr>
          <p:nvPr>
            <p:ph idx="1"/>
          </p:nvPr>
        </p:nvSpPr>
        <p:spPr>
          <a:xfrm>
            <a:off x="1024129" y="2286000"/>
            <a:ext cx="5029200" cy="4455858"/>
          </a:xfrm>
        </p:spPr>
        <p:txBody>
          <a:bodyPr>
            <a:normAutofit/>
          </a:bodyPr>
          <a:lstStyle/>
          <a:p>
            <a:pPr marL="514350" indent="-514350">
              <a:buFont typeface="+mj-lt"/>
              <a:buAutoNum type="arabicPeriod" startAt="11"/>
            </a:pPr>
            <a:r>
              <a:rPr lang="en-US" dirty="0"/>
              <a:t>Manual Neutral Zone Selection: “YES”</a:t>
            </a:r>
          </a:p>
          <a:p>
            <a:pPr>
              <a:buFont typeface="Arial" panose="020B0604020202020204" pitchFamily="34" charset="0"/>
              <a:buChar char="•"/>
            </a:pPr>
            <a:r>
              <a:rPr lang="en-US" sz="1600" dirty="0"/>
              <a:t>  Press “Enter” and select the </a:t>
            </a:r>
            <a:r>
              <a:rPr lang="en-US" sz="1600" b="1" dirty="0">
                <a:solidFill>
                  <a:srgbClr val="F874D5"/>
                </a:solidFill>
              </a:rPr>
              <a:t>negative NZB (negNZB)</a:t>
            </a:r>
          </a:p>
          <a:p>
            <a:pPr lvl="1">
              <a:buFont typeface="Arial" panose="020B0604020202020204" pitchFamily="34" charset="0"/>
              <a:buChar char="•"/>
            </a:pPr>
            <a:r>
              <a:rPr lang="en-US" sz="1600" dirty="0"/>
              <a:t>A new dashed line will appear at the </a:t>
            </a:r>
            <a:r>
              <a:rPr lang="en-US" sz="1600" b="1" dirty="0">
                <a:solidFill>
                  <a:srgbClr val="F874D5"/>
                </a:solidFill>
              </a:rPr>
              <a:t>negNZB</a:t>
            </a:r>
          </a:p>
          <a:p>
            <a:pPr lvl="1">
              <a:buFont typeface="Arial" panose="020B0604020202020204" pitchFamily="34" charset="0"/>
              <a:buChar char="•"/>
            </a:pPr>
            <a:r>
              <a:rPr lang="en-US" sz="1600" dirty="0"/>
              <a:t>If there is a discontinuity, select the starting point of the hysteresis curve as </a:t>
            </a:r>
            <a:r>
              <a:rPr lang="en-US" sz="1600" b="1" dirty="0">
                <a:solidFill>
                  <a:srgbClr val="F874D5"/>
                </a:solidFill>
              </a:rPr>
              <a:t>negNZB</a:t>
            </a:r>
          </a:p>
          <a:p>
            <a:endParaRPr lang="en-US" sz="1700" dirty="0"/>
          </a:p>
        </p:txBody>
      </p:sp>
      <p:sp>
        <p:nvSpPr>
          <p:cNvPr id="4" name="Slide Number Placeholder 3">
            <a:extLst>
              <a:ext uri="{FF2B5EF4-FFF2-40B4-BE49-F238E27FC236}">
                <a16:creationId xmlns:a16="http://schemas.microsoft.com/office/drawing/2014/main" id="{267E71D7-6A16-4710-8AE0-1877CC1FAD1F}"/>
              </a:ext>
            </a:extLst>
          </p:cNvPr>
          <p:cNvSpPr>
            <a:spLocks noGrp="1"/>
          </p:cNvSpPr>
          <p:nvPr>
            <p:ph type="sldNum" sz="quarter" idx="12"/>
          </p:nvPr>
        </p:nvSpPr>
        <p:spPr/>
        <p:txBody>
          <a:bodyPr/>
          <a:lstStyle/>
          <a:p>
            <a:pPr algn="r"/>
            <a:fld id="{A9E15FFD-9433-4A06-B654-BA5177A6615A}" type="slidenum">
              <a:rPr lang="en-US" smtClean="0"/>
              <a:pPr algn="r"/>
              <a:t>57</a:t>
            </a:fld>
            <a:endParaRPr lang="en-US" dirty="0"/>
          </a:p>
        </p:txBody>
      </p:sp>
      <p:grpSp>
        <p:nvGrpSpPr>
          <p:cNvPr id="5" name="Group 4">
            <a:extLst>
              <a:ext uri="{FF2B5EF4-FFF2-40B4-BE49-F238E27FC236}">
                <a16:creationId xmlns:a16="http://schemas.microsoft.com/office/drawing/2014/main" id="{9D522F6D-4FB3-41AA-AF77-C244C1AFF8FF}"/>
              </a:ext>
            </a:extLst>
          </p:cNvPr>
          <p:cNvGrpSpPr/>
          <p:nvPr/>
        </p:nvGrpSpPr>
        <p:grpSpPr>
          <a:xfrm>
            <a:off x="6772072" y="2286000"/>
            <a:ext cx="4114800" cy="3105785"/>
            <a:chOff x="6772072" y="2286000"/>
            <a:chExt cx="4114800" cy="3105785"/>
          </a:xfrm>
        </p:grpSpPr>
        <p:pic>
          <p:nvPicPr>
            <p:cNvPr id="6" name="Picture 5">
              <a:extLst>
                <a:ext uri="{FF2B5EF4-FFF2-40B4-BE49-F238E27FC236}">
                  <a16:creationId xmlns:a16="http://schemas.microsoft.com/office/drawing/2014/main" id="{7AD41189-4A71-4D3D-985C-F75086825FFB}"/>
                </a:ext>
              </a:extLst>
            </p:cNvPr>
            <p:cNvPicPr/>
            <p:nvPr/>
          </p:nvPicPr>
          <p:blipFill rotWithShape="1">
            <a:blip r:embed="rId2"/>
            <a:srcRect t="16103"/>
            <a:stretch/>
          </p:blipFill>
          <p:spPr bwMode="auto">
            <a:xfrm>
              <a:off x="6772072" y="2286000"/>
              <a:ext cx="4114800" cy="3105785"/>
            </a:xfrm>
            <a:prstGeom prst="rect">
              <a:avLst/>
            </a:prstGeom>
            <a:ln>
              <a:solidFill>
                <a:schemeClr val="accent1"/>
              </a:solidFill>
            </a:ln>
            <a:extLst>
              <a:ext uri="{53640926-AAD7-44D8-BBD7-CCE9431645EC}">
                <a14:shadowObscured xmlns:a14="http://schemas.microsoft.com/office/drawing/2010/main"/>
              </a:ext>
            </a:extLst>
          </p:spPr>
        </p:pic>
        <p:sp>
          <p:nvSpPr>
            <p:cNvPr id="9" name="Rectangle 8">
              <a:extLst>
                <a:ext uri="{FF2B5EF4-FFF2-40B4-BE49-F238E27FC236}">
                  <a16:creationId xmlns:a16="http://schemas.microsoft.com/office/drawing/2014/main" id="{29B0F0A7-7A23-4C5D-813C-7503E8C0E78C}"/>
                </a:ext>
              </a:extLst>
            </p:cNvPr>
            <p:cNvSpPr/>
            <p:nvPr/>
          </p:nvSpPr>
          <p:spPr>
            <a:xfrm>
              <a:off x="8797046" y="4061665"/>
              <a:ext cx="285750" cy="276225"/>
            </a:xfrm>
            <a:prstGeom prst="rect">
              <a:avLst/>
            </a:prstGeom>
            <a:noFill/>
            <a:ln w="28575" cap="flat" cmpd="sng" algn="ctr">
              <a:solidFill>
                <a:srgbClr val="FF66FF"/>
              </a:solidFill>
              <a:prstDash val="dash"/>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Tree>
    <p:extLst>
      <p:ext uri="{BB962C8B-B14F-4D97-AF65-F5344CB8AC3E}">
        <p14:creationId xmlns:p14="http://schemas.microsoft.com/office/powerpoint/2010/main" val="13204635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F955B-7409-4011-B9EC-6139D92BB286}"/>
              </a:ext>
            </a:extLst>
          </p:cNvPr>
          <p:cNvSpPr>
            <a:spLocks noGrp="1"/>
          </p:cNvSpPr>
          <p:nvPr>
            <p:ph type="title"/>
          </p:nvPr>
        </p:nvSpPr>
        <p:spPr/>
        <p:txBody>
          <a:bodyPr/>
          <a:lstStyle/>
          <a:p>
            <a:r>
              <a:rPr lang="en-US" dirty="0"/>
              <a:t>Running Load vs. Displacement analyzer</a:t>
            </a:r>
          </a:p>
        </p:txBody>
      </p:sp>
      <p:sp>
        <p:nvSpPr>
          <p:cNvPr id="4" name="Slide Number Placeholder 3">
            <a:extLst>
              <a:ext uri="{FF2B5EF4-FFF2-40B4-BE49-F238E27FC236}">
                <a16:creationId xmlns:a16="http://schemas.microsoft.com/office/drawing/2014/main" id="{267E71D7-6A16-4710-8AE0-1877CC1FAD1F}"/>
              </a:ext>
            </a:extLst>
          </p:cNvPr>
          <p:cNvSpPr>
            <a:spLocks noGrp="1"/>
          </p:cNvSpPr>
          <p:nvPr>
            <p:ph type="sldNum" sz="quarter" idx="12"/>
          </p:nvPr>
        </p:nvSpPr>
        <p:spPr/>
        <p:txBody>
          <a:bodyPr/>
          <a:lstStyle/>
          <a:p>
            <a:pPr algn="r"/>
            <a:fld id="{A9E15FFD-9433-4A06-B654-BA5177A6615A}" type="slidenum">
              <a:rPr lang="en-US" smtClean="0"/>
              <a:pPr algn="r"/>
              <a:t>58</a:t>
            </a:fld>
            <a:endParaRPr lang="en-US" dirty="0"/>
          </a:p>
        </p:txBody>
      </p:sp>
      <p:grpSp>
        <p:nvGrpSpPr>
          <p:cNvPr id="5" name="Group 4">
            <a:extLst>
              <a:ext uri="{FF2B5EF4-FFF2-40B4-BE49-F238E27FC236}">
                <a16:creationId xmlns:a16="http://schemas.microsoft.com/office/drawing/2014/main" id="{9D522F6D-4FB3-41AA-AF77-C244C1AFF8FF}"/>
              </a:ext>
            </a:extLst>
          </p:cNvPr>
          <p:cNvGrpSpPr/>
          <p:nvPr/>
        </p:nvGrpSpPr>
        <p:grpSpPr>
          <a:xfrm>
            <a:off x="1638300" y="1785810"/>
            <a:ext cx="8915400" cy="4956048"/>
            <a:chOff x="6772072" y="2286000"/>
            <a:chExt cx="4114800" cy="3105785"/>
          </a:xfrm>
        </p:grpSpPr>
        <p:pic>
          <p:nvPicPr>
            <p:cNvPr id="6" name="Picture 5">
              <a:extLst>
                <a:ext uri="{FF2B5EF4-FFF2-40B4-BE49-F238E27FC236}">
                  <a16:creationId xmlns:a16="http://schemas.microsoft.com/office/drawing/2014/main" id="{7AD41189-4A71-4D3D-985C-F75086825FFB}"/>
                </a:ext>
              </a:extLst>
            </p:cNvPr>
            <p:cNvPicPr/>
            <p:nvPr/>
          </p:nvPicPr>
          <p:blipFill rotWithShape="1">
            <a:blip r:embed="rId2"/>
            <a:srcRect t="16103"/>
            <a:stretch/>
          </p:blipFill>
          <p:spPr bwMode="auto">
            <a:xfrm>
              <a:off x="6772072" y="2286000"/>
              <a:ext cx="4114800" cy="3105785"/>
            </a:xfrm>
            <a:prstGeom prst="rect">
              <a:avLst/>
            </a:prstGeom>
            <a:ln>
              <a:solidFill>
                <a:schemeClr val="accent1"/>
              </a:solidFill>
            </a:ln>
            <a:extLst>
              <a:ext uri="{53640926-AAD7-44D8-BBD7-CCE9431645EC}">
                <a14:shadowObscured xmlns:a14="http://schemas.microsoft.com/office/drawing/2010/main"/>
              </a:ext>
            </a:extLst>
          </p:spPr>
        </p:pic>
        <p:sp>
          <p:nvSpPr>
            <p:cNvPr id="9" name="Rectangle 8">
              <a:extLst>
                <a:ext uri="{FF2B5EF4-FFF2-40B4-BE49-F238E27FC236}">
                  <a16:creationId xmlns:a16="http://schemas.microsoft.com/office/drawing/2014/main" id="{29B0F0A7-7A23-4C5D-813C-7503E8C0E78C}"/>
                </a:ext>
              </a:extLst>
            </p:cNvPr>
            <p:cNvSpPr/>
            <p:nvPr/>
          </p:nvSpPr>
          <p:spPr>
            <a:xfrm>
              <a:off x="8797046" y="4061665"/>
              <a:ext cx="285750" cy="276225"/>
            </a:xfrm>
            <a:prstGeom prst="rect">
              <a:avLst/>
            </a:prstGeom>
            <a:noFill/>
            <a:ln w="28575" cap="flat" cmpd="sng" algn="ctr">
              <a:solidFill>
                <a:srgbClr val="FF66FF"/>
              </a:solidFill>
              <a:prstDash val="dash"/>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cxnSp>
        <p:nvCxnSpPr>
          <p:cNvPr id="13" name="Straight Connector 12">
            <a:extLst>
              <a:ext uri="{FF2B5EF4-FFF2-40B4-BE49-F238E27FC236}">
                <a16:creationId xmlns:a16="http://schemas.microsoft.com/office/drawing/2014/main" id="{9567C14C-89BB-4744-8CE2-CC2E062E6A18}"/>
              </a:ext>
            </a:extLst>
          </p:cNvPr>
          <p:cNvCxnSpPr/>
          <p:nvPr/>
        </p:nvCxnSpPr>
        <p:spPr>
          <a:xfrm>
            <a:off x="2859668" y="4921322"/>
            <a:ext cx="6842588" cy="0"/>
          </a:xfrm>
          <a:prstGeom prst="line">
            <a:avLst/>
          </a:prstGeom>
          <a:ln w="28575">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043087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F955B-7409-4011-B9EC-6139D92BB286}"/>
              </a:ext>
            </a:extLst>
          </p:cNvPr>
          <p:cNvSpPr>
            <a:spLocks noGrp="1"/>
          </p:cNvSpPr>
          <p:nvPr>
            <p:ph type="title"/>
          </p:nvPr>
        </p:nvSpPr>
        <p:spPr/>
        <p:txBody>
          <a:bodyPr/>
          <a:lstStyle/>
          <a:p>
            <a:r>
              <a:rPr lang="en-US" dirty="0"/>
              <a:t>Running Load vs. Displacement analyzer</a:t>
            </a:r>
          </a:p>
        </p:txBody>
      </p:sp>
      <p:sp>
        <p:nvSpPr>
          <p:cNvPr id="4" name="Slide Number Placeholder 3">
            <a:extLst>
              <a:ext uri="{FF2B5EF4-FFF2-40B4-BE49-F238E27FC236}">
                <a16:creationId xmlns:a16="http://schemas.microsoft.com/office/drawing/2014/main" id="{267E71D7-6A16-4710-8AE0-1877CC1FAD1F}"/>
              </a:ext>
            </a:extLst>
          </p:cNvPr>
          <p:cNvSpPr>
            <a:spLocks noGrp="1"/>
          </p:cNvSpPr>
          <p:nvPr>
            <p:ph type="sldNum" sz="quarter" idx="12"/>
          </p:nvPr>
        </p:nvSpPr>
        <p:spPr/>
        <p:txBody>
          <a:bodyPr/>
          <a:lstStyle/>
          <a:p>
            <a:pPr algn="r"/>
            <a:fld id="{A9E15FFD-9433-4A06-B654-BA5177A6615A}" type="slidenum">
              <a:rPr lang="en-US" smtClean="0"/>
              <a:pPr algn="r"/>
              <a:t>59</a:t>
            </a:fld>
            <a:endParaRPr lang="en-US" dirty="0"/>
          </a:p>
        </p:txBody>
      </p:sp>
      <p:grpSp>
        <p:nvGrpSpPr>
          <p:cNvPr id="5" name="Group 4">
            <a:extLst>
              <a:ext uri="{FF2B5EF4-FFF2-40B4-BE49-F238E27FC236}">
                <a16:creationId xmlns:a16="http://schemas.microsoft.com/office/drawing/2014/main" id="{9D522F6D-4FB3-41AA-AF77-C244C1AFF8FF}"/>
              </a:ext>
            </a:extLst>
          </p:cNvPr>
          <p:cNvGrpSpPr/>
          <p:nvPr/>
        </p:nvGrpSpPr>
        <p:grpSpPr>
          <a:xfrm>
            <a:off x="1638300" y="1785810"/>
            <a:ext cx="8915400" cy="4956048"/>
            <a:chOff x="6772072" y="2286000"/>
            <a:chExt cx="4114800" cy="3105785"/>
          </a:xfrm>
        </p:grpSpPr>
        <p:pic>
          <p:nvPicPr>
            <p:cNvPr id="6" name="Picture 5">
              <a:extLst>
                <a:ext uri="{FF2B5EF4-FFF2-40B4-BE49-F238E27FC236}">
                  <a16:creationId xmlns:a16="http://schemas.microsoft.com/office/drawing/2014/main" id="{7AD41189-4A71-4D3D-985C-F75086825FFB}"/>
                </a:ext>
              </a:extLst>
            </p:cNvPr>
            <p:cNvPicPr/>
            <p:nvPr/>
          </p:nvPicPr>
          <p:blipFill rotWithShape="1">
            <a:blip r:embed="rId2"/>
            <a:srcRect t="16103"/>
            <a:stretch/>
          </p:blipFill>
          <p:spPr bwMode="auto">
            <a:xfrm>
              <a:off x="6772072" y="2286000"/>
              <a:ext cx="4114800" cy="3105785"/>
            </a:xfrm>
            <a:prstGeom prst="rect">
              <a:avLst/>
            </a:prstGeom>
            <a:ln>
              <a:solidFill>
                <a:schemeClr val="accent1"/>
              </a:solidFill>
            </a:ln>
            <a:extLst>
              <a:ext uri="{53640926-AAD7-44D8-BBD7-CCE9431645EC}">
                <a14:shadowObscured xmlns:a14="http://schemas.microsoft.com/office/drawing/2010/main"/>
              </a:ext>
            </a:extLst>
          </p:spPr>
        </p:pic>
        <p:sp>
          <p:nvSpPr>
            <p:cNvPr id="9" name="Rectangle 8">
              <a:extLst>
                <a:ext uri="{FF2B5EF4-FFF2-40B4-BE49-F238E27FC236}">
                  <a16:creationId xmlns:a16="http://schemas.microsoft.com/office/drawing/2014/main" id="{29B0F0A7-7A23-4C5D-813C-7503E8C0E78C}"/>
                </a:ext>
              </a:extLst>
            </p:cNvPr>
            <p:cNvSpPr/>
            <p:nvPr/>
          </p:nvSpPr>
          <p:spPr>
            <a:xfrm>
              <a:off x="8797046" y="4061665"/>
              <a:ext cx="285750" cy="276225"/>
            </a:xfrm>
            <a:prstGeom prst="rect">
              <a:avLst/>
            </a:prstGeom>
            <a:noFill/>
            <a:ln w="28575" cap="flat" cmpd="sng" algn="ctr">
              <a:solidFill>
                <a:srgbClr val="FF66FF"/>
              </a:solidFill>
              <a:prstDash val="dash"/>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8" name="TextBox 7">
            <a:extLst>
              <a:ext uri="{FF2B5EF4-FFF2-40B4-BE49-F238E27FC236}">
                <a16:creationId xmlns:a16="http://schemas.microsoft.com/office/drawing/2014/main" id="{6FF63817-C21E-403D-9880-5FCA87F6D7B2}"/>
              </a:ext>
            </a:extLst>
          </p:cNvPr>
          <p:cNvSpPr txBox="1"/>
          <p:nvPr/>
        </p:nvSpPr>
        <p:spPr>
          <a:xfrm>
            <a:off x="7145302" y="4972692"/>
            <a:ext cx="1191803" cy="646331"/>
          </a:xfrm>
          <a:prstGeom prst="rect">
            <a:avLst/>
          </a:prstGeom>
          <a:noFill/>
        </p:spPr>
        <p:txBody>
          <a:bodyPr wrap="square" rtlCol="0">
            <a:spAutoFit/>
          </a:bodyPr>
          <a:lstStyle/>
          <a:p>
            <a:r>
              <a:rPr lang="en-US" dirty="0"/>
              <a:t>X-axis</a:t>
            </a:r>
          </a:p>
          <a:p>
            <a:r>
              <a:rPr lang="en-US" dirty="0"/>
              <a:t>Zero-Load</a:t>
            </a:r>
          </a:p>
        </p:txBody>
      </p:sp>
      <p:cxnSp>
        <p:nvCxnSpPr>
          <p:cNvPr id="10" name="Straight Arrow Connector 9">
            <a:extLst>
              <a:ext uri="{FF2B5EF4-FFF2-40B4-BE49-F238E27FC236}">
                <a16:creationId xmlns:a16="http://schemas.microsoft.com/office/drawing/2014/main" id="{A3167E29-66B9-4C19-8480-243A14DA78ED}"/>
              </a:ext>
            </a:extLst>
          </p:cNvPr>
          <p:cNvCxnSpPr>
            <a:cxnSpLocks/>
            <a:stCxn id="8" idx="1"/>
          </p:cNvCxnSpPr>
          <p:nvPr/>
        </p:nvCxnSpPr>
        <p:spPr>
          <a:xfrm flipH="1">
            <a:off x="6318607" y="5295858"/>
            <a:ext cx="82669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2E255383-69E2-428F-B2B2-BB6629FFBFB8}"/>
              </a:ext>
            </a:extLst>
          </p:cNvPr>
          <p:cNvSpPr txBox="1"/>
          <p:nvPr/>
        </p:nvSpPr>
        <p:spPr>
          <a:xfrm>
            <a:off x="3208200" y="3475148"/>
            <a:ext cx="1914472" cy="923330"/>
          </a:xfrm>
          <a:prstGeom prst="rect">
            <a:avLst/>
          </a:prstGeom>
          <a:noFill/>
        </p:spPr>
        <p:txBody>
          <a:bodyPr wrap="square" rtlCol="0">
            <a:spAutoFit/>
          </a:bodyPr>
          <a:lstStyle/>
          <a:p>
            <a:r>
              <a:rPr lang="en-US" dirty="0"/>
              <a:t>1</a:t>
            </a:r>
            <a:r>
              <a:rPr lang="en-US" baseline="30000" dirty="0"/>
              <a:t>st</a:t>
            </a:r>
            <a:r>
              <a:rPr lang="en-US" dirty="0"/>
              <a:t> phase point closest to X-axis</a:t>
            </a:r>
          </a:p>
          <a:p>
            <a:r>
              <a:rPr lang="en-US" dirty="0"/>
              <a:t>(always the origin)</a:t>
            </a:r>
          </a:p>
        </p:txBody>
      </p:sp>
      <p:cxnSp>
        <p:nvCxnSpPr>
          <p:cNvPr id="12" name="Straight Arrow Connector 11">
            <a:extLst>
              <a:ext uri="{FF2B5EF4-FFF2-40B4-BE49-F238E27FC236}">
                <a16:creationId xmlns:a16="http://schemas.microsoft.com/office/drawing/2014/main" id="{637FFAF1-6B30-4FBA-9564-3BF9B71C75A7}"/>
              </a:ext>
            </a:extLst>
          </p:cNvPr>
          <p:cNvCxnSpPr>
            <a:cxnSpLocks/>
            <a:stCxn id="11" idx="2"/>
          </p:cNvCxnSpPr>
          <p:nvPr/>
        </p:nvCxnSpPr>
        <p:spPr>
          <a:xfrm>
            <a:off x="4165436" y="4398478"/>
            <a:ext cx="1930564" cy="4912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9AD0B57D-5324-4054-A844-1D35C2243755}"/>
              </a:ext>
            </a:extLst>
          </p:cNvPr>
          <p:cNvSpPr txBox="1"/>
          <p:nvPr/>
        </p:nvSpPr>
        <p:spPr>
          <a:xfrm>
            <a:off x="8026565" y="3381527"/>
            <a:ext cx="906133" cy="369332"/>
          </a:xfrm>
          <a:prstGeom prst="rect">
            <a:avLst/>
          </a:prstGeom>
          <a:noFill/>
        </p:spPr>
        <p:txBody>
          <a:bodyPr wrap="square" rtlCol="0">
            <a:spAutoFit/>
          </a:bodyPr>
          <a:lstStyle/>
          <a:p>
            <a:r>
              <a:rPr lang="en-US" dirty="0"/>
              <a:t>posNZB</a:t>
            </a:r>
          </a:p>
        </p:txBody>
      </p:sp>
      <p:cxnSp>
        <p:nvCxnSpPr>
          <p:cNvPr id="14" name="Straight Arrow Connector 13">
            <a:extLst>
              <a:ext uri="{FF2B5EF4-FFF2-40B4-BE49-F238E27FC236}">
                <a16:creationId xmlns:a16="http://schemas.microsoft.com/office/drawing/2014/main" id="{4B6EB9DE-13F5-46C1-A862-C5BBE1DCD5D8}"/>
              </a:ext>
            </a:extLst>
          </p:cNvPr>
          <p:cNvCxnSpPr>
            <a:cxnSpLocks/>
            <a:stCxn id="13" idx="0"/>
          </p:cNvCxnSpPr>
          <p:nvPr/>
        </p:nvCxnSpPr>
        <p:spPr>
          <a:xfrm flipV="1">
            <a:off x="8479632" y="3176366"/>
            <a:ext cx="0" cy="2051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BF0F061D-4748-4737-BA9E-2B8B36F4A72B}"/>
              </a:ext>
            </a:extLst>
          </p:cNvPr>
          <p:cNvCxnSpPr/>
          <p:nvPr/>
        </p:nvCxnSpPr>
        <p:spPr>
          <a:xfrm>
            <a:off x="2859668" y="4921322"/>
            <a:ext cx="6842588" cy="0"/>
          </a:xfrm>
          <a:prstGeom prst="line">
            <a:avLst/>
          </a:prstGeom>
          <a:ln w="28575">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96C39CD8-CC37-49BB-B6E7-3615102F1746}"/>
              </a:ext>
            </a:extLst>
          </p:cNvPr>
          <p:cNvSpPr txBox="1"/>
          <p:nvPr/>
        </p:nvSpPr>
        <p:spPr>
          <a:xfrm>
            <a:off x="8710733" y="5249691"/>
            <a:ext cx="906133" cy="369332"/>
          </a:xfrm>
          <a:prstGeom prst="rect">
            <a:avLst/>
          </a:prstGeom>
          <a:noFill/>
        </p:spPr>
        <p:txBody>
          <a:bodyPr wrap="square" rtlCol="0">
            <a:spAutoFit/>
          </a:bodyPr>
          <a:lstStyle/>
          <a:p>
            <a:r>
              <a:rPr lang="en-US" dirty="0"/>
              <a:t>negNZB</a:t>
            </a:r>
          </a:p>
        </p:txBody>
      </p:sp>
      <p:cxnSp>
        <p:nvCxnSpPr>
          <p:cNvPr id="24" name="Straight Arrow Connector 23">
            <a:extLst>
              <a:ext uri="{FF2B5EF4-FFF2-40B4-BE49-F238E27FC236}">
                <a16:creationId xmlns:a16="http://schemas.microsoft.com/office/drawing/2014/main" id="{D7DD33C5-50F4-4EE3-ADC6-19C853C29BC7}"/>
              </a:ext>
            </a:extLst>
          </p:cNvPr>
          <p:cNvCxnSpPr>
            <a:cxnSpLocks/>
            <a:stCxn id="23" idx="0"/>
          </p:cNvCxnSpPr>
          <p:nvPr/>
        </p:nvCxnSpPr>
        <p:spPr>
          <a:xfrm flipV="1">
            <a:off x="9163800" y="5044530"/>
            <a:ext cx="0" cy="2051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87004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0.wp.com/musculoskeletalkey.com/wp-content/uploads/2020/06/10-1055-b-003-121999_c014_f002.jpg?w=960">
            <a:extLst>
              <a:ext uri="{FF2B5EF4-FFF2-40B4-BE49-F238E27FC236}">
                <a16:creationId xmlns:a16="http://schemas.microsoft.com/office/drawing/2014/main" id="{0BB1605E-1C2E-4E47-9E14-9376804671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4060" y="2326880"/>
            <a:ext cx="4866940" cy="33477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77D0797-4EC7-4996-A689-A6F9BF118FCE}"/>
              </a:ext>
            </a:extLst>
          </p:cNvPr>
          <p:cNvSpPr>
            <a:spLocks noGrp="1"/>
          </p:cNvSpPr>
          <p:nvPr>
            <p:ph type="title"/>
          </p:nvPr>
        </p:nvSpPr>
        <p:spPr/>
        <p:txBody>
          <a:bodyPr/>
          <a:lstStyle/>
          <a:p>
            <a:r>
              <a:rPr lang="en-US" dirty="0"/>
              <a:t>BEYOND ROM	</a:t>
            </a:r>
          </a:p>
        </p:txBody>
      </p:sp>
      <p:sp>
        <p:nvSpPr>
          <p:cNvPr id="3" name="Content Placeholder 2">
            <a:extLst>
              <a:ext uri="{FF2B5EF4-FFF2-40B4-BE49-F238E27FC236}">
                <a16:creationId xmlns:a16="http://schemas.microsoft.com/office/drawing/2014/main" id="{5B45DB63-F7B7-4828-BDAF-AEFD6D345BC4}"/>
              </a:ext>
            </a:extLst>
          </p:cNvPr>
          <p:cNvSpPr>
            <a:spLocks noGrp="1"/>
          </p:cNvSpPr>
          <p:nvPr>
            <p:ph idx="1"/>
          </p:nvPr>
        </p:nvSpPr>
        <p:spPr>
          <a:xfrm>
            <a:off x="1024128" y="1936376"/>
            <a:ext cx="5645613" cy="4534328"/>
          </a:xfrm>
        </p:spPr>
        <p:txBody>
          <a:bodyPr>
            <a:noAutofit/>
          </a:bodyPr>
          <a:lstStyle/>
          <a:p>
            <a:pPr>
              <a:buFont typeface="Arial" panose="020B0604020202020204" pitchFamily="34" charset="0"/>
              <a:buChar char="•"/>
            </a:pPr>
            <a:r>
              <a:rPr lang="en-US" sz="2400" dirty="0"/>
              <a:t> ROM is moving in response to Torque!!!</a:t>
            </a:r>
          </a:p>
          <a:p>
            <a:pPr lvl="1">
              <a:buFont typeface="Arial" panose="020B0604020202020204" pitchFamily="34" charset="0"/>
              <a:buChar char="•"/>
            </a:pPr>
            <a:r>
              <a:rPr lang="en-US" sz="1500" dirty="0"/>
              <a:t>We can think of torque as load and ROM as deformation </a:t>
            </a:r>
          </a:p>
          <a:p>
            <a:pPr>
              <a:buFont typeface="Arial" panose="020B0604020202020204" pitchFamily="34" charset="0"/>
              <a:buChar char="•"/>
            </a:pPr>
            <a:r>
              <a:rPr lang="en-US" dirty="0"/>
              <a:t> Spines aren’t linear elastic (at least, not always)</a:t>
            </a:r>
          </a:p>
          <a:p>
            <a:pPr lvl="1">
              <a:buFont typeface="Arial" panose="020B0604020202020204" pitchFamily="34" charset="0"/>
              <a:buChar char="•"/>
            </a:pPr>
            <a:r>
              <a:rPr lang="en-US" sz="1500" dirty="0"/>
              <a:t>Instead, we see an S-shaped hysteresis curve</a:t>
            </a:r>
          </a:p>
          <a:p>
            <a:pPr lvl="1">
              <a:buFont typeface="Arial" panose="020B0604020202020204" pitchFamily="34" charset="0"/>
              <a:buChar char="•"/>
            </a:pPr>
            <a:r>
              <a:rPr lang="en-US" sz="1500" dirty="0"/>
              <a:t>Because this curve is non-linear, ROM is not the same stiffness (slope of this curve) </a:t>
            </a:r>
          </a:p>
          <a:p>
            <a:pPr lvl="1">
              <a:buFont typeface="Arial" panose="020B0604020202020204" pitchFamily="34" charset="0"/>
              <a:buChar char="•"/>
            </a:pPr>
            <a:r>
              <a:rPr lang="en-US" sz="1500" dirty="0"/>
              <a:t>Specimens have different stiffness at different parts of the curve</a:t>
            </a:r>
          </a:p>
          <a:p>
            <a:pPr lvl="1">
              <a:buFont typeface="Arial" panose="020B0604020202020204" pitchFamily="34" charset="0"/>
              <a:buChar char="•"/>
            </a:pPr>
            <a:r>
              <a:rPr lang="en-US" sz="1500" dirty="0"/>
              <a:t>In fact, specimens with the same ROM can have different stiffnesses and vice-versa </a:t>
            </a:r>
          </a:p>
          <a:p>
            <a:pPr lvl="1">
              <a:buFont typeface="Arial" panose="020B0604020202020204" pitchFamily="34" charset="0"/>
              <a:buChar char="•"/>
            </a:pPr>
            <a:r>
              <a:rPr lang="en-US" sz="1500" dirty="0"/>
              <a:t>Why is this important?</a:t>
            </a:r>
          </a:p>
          <a:p>
            <a:pPr lvl="2">
              <a:buFont typeface="Arial" panose="020B0604020202020204" pitchFamily="34" charset="0"/>
              <a:buChar char="•"/>
            </a:pPr>
            <a:r>
              <a:rPr lang="en-US" sz="1500" dirty="0"/>
              <a:t>ROM is a limited parameter that can’t answer all questions about spinal biomechanics</a:t>
            </a:r>
          </a:p>
          <a:p>
            <a:pPr lvl="2">
              <a:buFont typeface="Arial" panose="020B0604020202020204" pitchFamily="34" charset="0"/>
              <a:buChar char="•"/>
            </a:pPr>
            <a:r>
              <a:rPr lang="en-US" sz="1500" dirty="0"/>
              <a:t>We often use ROM as a metric to elude to other things like segmental stiffness, instability, motion preservation</a:t>
            </a:r>
          </a:p>
          <a:p>
            <a:pPr lvl="2">
              <a:buFont typeface="Arial" panose="020B0604020202020204" pitchFamily="34" charset="0"/>
              <a:buChar char="•"/>
            </a:pPr>
            <a:r>
              <a:rPr lang="en-US" sz="1500" dirty="0"/>
              <a:t>But this is not always a direct measurement </a:t>
            </a:r>
          </a:p>
          <a:p>
            <a:pPr lvl="1">
              <a:buFont typeface="Arial" panose="020B0604020202020204" pitchFamily="34" charset="0"/>
              <a:buChar char="•"/>
            </a:pPr>
            <a:r>
              <a:rPr lang="en-US" sz="1500" dirty="0"/>
              <a:t>With hysteresis curves, we can directly measure:</a:t>
            </a:r>
          </a:p>
          <a:p>
            <a:pPr lvl="2">
              <a:buFont typeface="Arial" panose="020B0604020202020204" pitchFamily="34" charset="0"/>
              <a:buChar char="•"/>
            </a:pPr>
            <a:r>
              <a:rPr lang="en-US" sz="1500" dirty="0"/>
              <a:t>Instability, stiffness, non-linearity, energy dissipation</a:t>
            </a:r>
          </a:p>
        </p:txBody>
      </p:sp>
      <p:sp>
        <p:nvSpPr>
          <p:cNvPr id="4" name="Slide Number Placeholder 3">
            <a:extLst>
              <a:ext uri="{FF2B5EF4-FFF2-40B4-BE49-F238E27FC236}">
                <a16:creationId xmlns:a16="http://schemas.microsoft.com/office/drawing/2014/main" id="{E650D49C-95F0-4E90-A433-38F89CEE6298}"/>
              </a:ext>
            </a:extLst>
          </p:cNvPr>
          <p:cNvSpPr>
            <a:spLocks noGrp="1"/>
          </p:cNvSpPr>
          <p:nvPr>
            <p:ph type="sldNum" sz="quarter" idx="12"/>
          </p:nvPr>
        </p:nvSpPr>
        <p:spPr/>
        <p:txBody>
          <a:bodyPr/>
          <a:lstStyle/>
          <a:p>
            <a:fld id="{A9E15FFD-9433-4A06-B654-BA5177A6615A}" type="slidenum">
              <a:rPr lang="en-US" smtClean="0"/>
              <a:t>6</a:t>
            </a:fld>
            <a:endParaRPr lang="en-US"/>
          </a:p>
        </p:txBody>
      </p:sp>
    </p:spTree>
    <p:extLst>
      <p:ext uri="{BB962C8B-B14F-4D97-AF65-F5344CB8AC3E}">
        <p14:creationId xmlns:p14="http://schemas.microsoft.com/office/powerpoint/2010/main" val="40813200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F955B-7409-4011-B9EC-6139D92BB286}"/>
              </a:ext>
            </a:extLst>
          </p:cNvPr>
          <p:cNvSpPr>
            <a:spLocks noGrp="1"/>
          </p:cNvSpPr>
          <p:nvPr>
            <p:ph type="title"/>
          </p:nvPr>
        </p:nvSpPr>
        <p:spPr/>
        <p:txBody>
          <a:bodyPr/>
          <a:lstStyle/>
          <a:p>
            <a:r>
              <a:rPr lang="en-US" dirty="0"/>
              <a:t>Running Load vs. Displacement analyzer</a:t>
            </a:r>
          </a:p>
        </p:txBody>
      </p:sp>
      <p:sp>
        <p:nvSpPr>
          <p:cNvPr id="3" name="Content Placeholder 2">
            <a:extLst>
              <a:ext uri="{FF2B5EF4-FFF2-40B4-BE49-F238E27FC236}">
                <a16:creationId xmlns:a16="http://schemas.microsoft.com/office/drawing/2014/main" id="{C33287FC-9684-43B4-BF5C-854378A39AA7}"/>
              </a:ext>
            </a:extLst>
          </p:cNvPr>
          <p:cNvSpPr>
            <a:spLocks noGrp="1"/>
          </p:cNvSpPr>
          <p:nvPr>
            <p:ph idx="1"/>
          </p:nvPr>
        </p:nvSpPr>
        <p:spPr>
          <a:xfrm>
            <a:off x="1024128" y="2286000"/>
            <a:ext cx="5580953" cy="4455858"/>
          </a:xfrm>
        </p:spPr>
        <p:txBody>
          <a:bodyPr>
            <a:normAutofit/>
          </a:bodyPr>
          <a:lstStyle/>
          <a:p>
            <a:pPr marL="514350" indent="-514350">
              <a:buFont typeface="+mj-lt"/>
              <a:buAutoNum type="arabicPeriod" startAt="11"/>
            </a:pPr>
            <a:r>
              <a:rPr lang="en-US" dirty="0"/>
              <a:t>Manual Neutral Zone Selection: “YES”</a:t>
            </a:r>
          </a:p>
          <a:p>
            <a:pPr>
              <a:buFont typeface="Arial" panose="020B0604020202020204" pitchFamily="34" charset="0"/>
              <a:buChar char="•"/>
            </a:pPr>
            <a:r>
              <a:rPr lang="en-US" sz="1600" dirty="0"/>
              <a:t>  Press “Enter” and select the points of the </a:t>
            </a:r>
            <a:r>
              <a:rPr lang="en-US" sz="1600" b="1" dirty="0">
                <a:solidFill>
                  <a:srgbClr val="00B050"/>
                </a:solidFill>
              </a:rPr>
              <a:t>1</a:t>
            </a:r>
            <a:r>
              <a:rPr lang="en-US" sz="1600" b="1" baseline="30000" dirty="0">
                <a:solidFill>
                  <a:srgbClr val="00B050"/>
                </a:solidFill>
              </a:rPr>
              <a:t>st</a:t>
            </a:r>
            <a:r>
              <a:rPr lang="en-US" sz="1600" b="1" dirty="0">
                <a:solidFill>
                  <a:srgbClr val="00B050"/>
                </a:solidFill>
              </a:rPr>
              <a:t> phase that intersect the posNZB </a:t>
            </a:r>
          </a:p>
          <a:p>
            <a:pPr lvl="1">
              <a:buFont typeface="Arial" panose="020B0604020202020204" pitchFamily="34" charset="0"/>
              <a:buChar char="•"/>
            </a:pPr>
            <a:r>
              <a:rPr lang="en-US" sz="1600" dirty="0"/>
              <a:t>All points between the posNZB and negNZB in the first phase will turn red</a:t>
            </a:r>
            <a:endParaRPr lang="en-US" sz="1600" b="1" dirty="0">
              <a:solidFill>
                <a:srgbClr val="FC9804"/>
              </a:solidFill>
            </a:endParaRPr>
          </a:p>
          <a:p>
            <a:pPr marL="0" indent="0">
              <a:buNone/>
            </a:pPr>
            <a:endParaRPr lang="en-US" sz="1700" dirty="0"/>
          </a:p>
        </p:txBody>
      </p:sp>
      <p:sp>
        <p:nvSpPr>
          <p:cNvPr id="4" name="Slide Number Placeholder 3">
            <a:extLst>
              <a:ext uri="{FF2B5EF4-FFF2-40B4-BE49-F238E27FC236}">
                <a16:creationId xmlns:a16="http://schemas.microsoft.com/office/drawing/2014/main" id="{267E71D7-6A16-4710-8AE0-1877CC1FAD1F}"/>
              </a:ext>
            </a:extLst>
          </p:cNvPr>
          <p:cNvSpPr>
            <a:spLocks noGrp="1"/>
          </p:cNvSpPr>
          <p:nvPr>
            <p:ph type="sldNum" sz="quarter" idx="12"/>
          </p:nvPr>
        </p:nvSpPr>
        <p:spPr/>
        <p:txBody>
          <a:bodyPr/>
          <a:lstStyle/>
          <a:p>
            <a:pPr algn="r"/>
            <a:fld id="{A9E15FFD-9433-4A06-B654-BA5177A6615A}" type="slidenum">
              <a:rPr lang="en-US" smtClean="0"/>
              <a:pPr algn="r"/>
              <a:t>60</a:t>
            </a:fld>
            <a:endParaRPr lang="en-US" dirty="0"/>
          </a:p>
        </p:txBody>
      </p:sp>
      <p:grpSp>
        <p:nvGrpSpPr>
          <p:cNvPr id="5" name="Group 4">
            <a:extLst>
              <a:ext uri="{FF2B5EF4-FFF2-40B4-BE49-F238E27FC236}">
                <a16:creationId xmlns:a16="http://schemas.microsoft.com/office/drawing/2014/main" id="{2E1218EF-3F4D-48D0-894A-DF234064EC51}"/>
              </a:ext>
            </a:extLst>
          </p:cNvPr>
          <p:cNvGrpSpPr/>
          <p:nvPr/>
        </p:nvGrpSpPr>
        <p:grpSpPr>
          <a:xfrm>
            <a:off x="6772072" y="2286000"/>
            <a:ext cx="4115435" cy="3108325"/>
            <a:chOff x="6772072" y="2286000"/>
            <a:chExt cx="4115435" cy="3108325"/>
          </a:xfrm>
        </p:grpSpPr>
        <p:pic>
          <p:nvPicPr>
            <p:cNvPr id="10" name="Picture 9">
              <a:extLst>
                <a:ext uri="{FF2B5EF4-FFF2-40B4-BE49-F238E27FC236}">
                  <a16:creationId xmlns:a16="http://schemas.microsoft.com/office/drawing/2014/main" id="{E6048D47-106C-4710-A52D-43D94978CDCB}"/>
                </a:ext>
              </a:extLst>
            </p:cNvPr>
            <p:cNvPicPr/>
            <p:nvPr/>
          </p:nvPicPr>
          <p:blipFill rotWithShape="1">
            <a:blip r:embed="rId2">
              <a:extLst>
                <a:ext uri="{28A0092B-C50C-407E-A947-70E740481C1C}">
                  <a14:useLocalDpi xmlns:a14="http://schemas.microsoft.com/office/drawing/2010/main" val="0"/>
                </a:ext>
              </a:extLst>
            </a:blip>
            <a:srcRect t="609" b="1"/>
            <a:stretch/>
          </p:blipFill>
          <p:spPr bwMode="auto">
            <a:xfrm>
              <a:off x="6772072" y="2286000"/>
              <a:ext cx="4115435" cy="3108325"/>
            </a:xfrm>
            <a:prstGeom prst="rect">
              <a:avLst/>
            </a:prstGeom>
            <a:noFill/>
            <a:ln w="9525" cap="flat" cmpd="sng" algn="ctr">
              <a:solidFill>
                <a:srgbClr val="4472C4"/>
              </a:solidFill>
              <a:prstDash val="solid"/>
              <a:round/>
              <a:headEnd type="none" w="med" len="med"/>
              <a:tailEnd type="none" w="med" len="med"/>
            </a:ln>
            <a:extLst>
              <a:ext uri="{53640926-AAD7-44D8-BBD7-CCE9431645EC}">
                <a14:shadowObscured xmlns:a14="http://schemas.microsoft.com/office/drawing/2010/main"/>
              </a:ext>
            </a:extLst>
          </p:spPr>
        </p:pic>
        <p:sp>
          <p:nvSpPr>
            <p:cNvPr id="11" name="Rectangle 10">
              <a:extLst>
                <a:ext uri="{FF2B5EF4-FFF2-40B4-BE49-F238E27FC236}">
                  <a16:creationId xmlns:a16="http://schemas.microsoft.com/office/drawing/2014/main" id="{988D4C03-07C0-4E8B-B42B-8A72F2FC3265}"/>
                </a:ext>
              </a:extLst>
            </p:cNvPr>
            <p:cNvSpPr/>
            <p:nvPr/>
          </p:nvSpPr>
          <p:spPr>
            <a:xfrm>
              <a:off x="8978427" y="2698514"/>
              <a:ext cx="285750" cy="371475"/>
            </a:xfrm>
            <a:prstGeom prst="rect">
              <a:avLst/>
            </a:prstGeom>
            <a:noFill/>
            <a:ln w="28575" cap="flat" cmpd="sng" algn="ctr">
              <a:solidFill>
                <a:srgbClr val="00B050"/>
              </a:solidFill>
              <a:prstDash val="dash"/>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Tree>
    <p:extLst>
      <p:ext uri="{BB962C8B-B14F-4D97-AF65-F5344CB8AC3E}">
        <p14:creationId xmlns:p14="http://schemas.microsoft.com/office/powerpoint/2010/main" val="31090793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F955B-7409-4011-B9EC-6139D92BB286}"/>
              </a:ext>
            </a:extLst>
          </p:cNvPr>
          <p:cNvSpPr>
            <a:spLocks noGrp="1"/>
          </p:cNvSpPr>
          <p:nvPr>
            <p:ph type="title"/>
          </p:nvPr>
        </p:nvSpPr>
        <p:spPr/>
        <p:txBody>
          <a:bodyPr/>
          <a:lstStyle/>
          <a:p>
            <a:r>
              <a:rPr lang="en-US" dirty="0"/>
              <a:t>Running Load vs. Displacement analyzer</a:t>
            </a:r>
          </a:p>
        </p:txBody>
      </p:sp>
      <p:sp>
        <p:nvSpPr>
          <p:cNvPr id="4" name="Slide Number Placeholder 3">
            <a:extLst>
              <a:ext uri="{FF2B5EF4-FFF2-40B4-BE49-F238E27FC236}">
                <a16:creationId xmlns:a16="http://schemas.microsoft.com/office/drawing/2014/main" id="{267E71D7-6A16-4710-8AE0-1877CC1FAD1F}"/>
              </a:ext>
            </a:extLst>
          </p:cNvPr>
          <p:cNvSpPr>
            <a:spLocks noGrp="1"/>
          </p:cNvSpPr>
          <p:nvPr>
            <p:ph type="sldNum" sz="quarter" idx="12"/>
          </p:nvPr>
        </p:nvSpPr>
        <p:spPr/>
        <p:txBody>
          <a:bodyPr/>
          <a:lstStyle/>
          <a:p>
            <a:pPr algn="r"/>
            <a:fld id="{A9E15FFD-9433-4A06-B654-BA5177A6615A}" type="slidenum">
              <a:rPr lang="en-US" smtClean="0"/>
              <a:pPr algn="r"/>
              <a:t>61</a:t>
            </a:fld>
            <a:endParaRPr lang="en-US" dirty="0"/>
          </a:p>
        </p:txBody>
      </p:sp>
      <p:grpSp>
        <p:nvGrpSpPr>
          <p:cNvPr id="5" name="Group 4">
            <a:extLst>
              <a:ext uri="{FF2B5EF4-FFF2-40B4-BE49-F238E27FC236}">
                <a16:creationId xmlns:a16="http://schemas.microsoft.com/office/drawing/2014/main" id="{2E1218EF-3F4D-48D0-894A-DF234064EC51}"/>
              </a:ext>
            </a:extLst>
          </p:cNvPr>
          <p:cNvGrpSpPr/>
          <p:nvPr/>
        </p:nvGrpSpPr>
        <p:grpSpPr>
          <a:xfrm>
            <a:off x="1638300" y="1788977"/>
            <a:ext cx="8915400" cy="4956048"/>
            <a:chOff x="6772072" y="2287986"/>
            <a:chExt cx="4115435" cy="3108325"/>
          </a:xfrm>
        </p:grpSpPr>
        <p:pic>
          <p:nvPicPr>
            <p:cNvPr id="10" name="Picture 9">
              <a:extLst>
                <a:ext uri="{FF2B5EF4-FFF2-40B4-BE49-F238E27FC236}">
                  <a16:creationId xmlns:a16="http://schemas.microsoft.com/office/drawing/2014/main" id="{E6048D47-106C-4710-A52D-43D94978CDCB}"/>
                </a:ext>
              </a:extLst>
            </p:cNvPr>
            <p:cNvPicPr/>
            <p:nvPr/>
          </p:nvPicPr>
          <p:blipFill rotWithShape="1">
            <a:blip r:embed="rId2">
              <a:extLst>
                <a:ext uri="{28A0092B-C50C-407E-A947-70E740481C1C}">
                  <a14:useLocalDpi xmlns:a14="http://schemas.microsoft.com/office/drawing/2010/main" val="0"/>
                </a:ext>
              </a:extLst>
            </a:blip>
            <a:srcRect t="609" b="1"/>
            <a:stretch/>
          </p:blipFill>
          <p:spPr bwMode="auto">
            <a:xfrm>
              <a:off x="6772072" y="2287986"/>
              <a:ext cx="4115435" cy="3108325"/>
            </a:xfrm>
            <a:prstGeom prst="rect">
              <a:avLst/>
            </a:prstGeom>
            <a:noFill/>
            <a:ln w="9525" cap="flat" cmpd="sng" algn="ctr">
              <a:solidFill>
                <a:srgbClr val="4472C4"/>
              </a:solidFill>
              <a:prstDash val="solid"/>
              <a:round/>
              <a:headEnd type="none" w="med" len="med"/>
              <a:tailEnd type="none" w="med" len="med"/>
            </a:ln>
            <a:extLst>
              <a:ext uri="{53640926-AAD7-44D8-BBD7-CCE9431645EC}">
                <a14:shadowObscured xmlns:a14="http://schemas.microsoft.com/office/drawing/2010/main"/>
              </a:ext>
            </a:extLst>
          </p:spPr>
        </p:pic>
        <p:sp>
          <p:nvSpPr>
            <p:cNvPr id="11" name="Rectangle 10">
              <a:extLst>
                <a:ext uri="{FF2B5EF4-FFF2-40B4-BE49-F238E27FC236}">
                  <a16:creationId xmlns:a16="http://schemas.microsoft.com/office/drawing/2014/main" id="{988D4C03-07C0-4E8B-B42B-8A72F2FC3265}"/>
                </a:ext>
              </a:extLst>
            </p:cNvPr>
            <p:cNvSpPr/>
            <p:nvPr/>
          </p:nvSpPr>
          <p:spPr>
            <a:xfrm>
              <a:off x="8978427" y="2698514"/>
              <a:ext cx="285750" cy="371475"/>
            </a:xfrm>
            <a:prstGeom prst="rect">
              <a:avLst/>
            </a:prstGeom>
            <a:noFill/>
            <a:ln w="28575" cap="flat" cmpd="sng" algn="ctr">
              <a:solidFill>
                <a:srgbClr val="00B050"/>
              </a:solidFill>
              <a:prstDash val="dash"/>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Tree>
    <p:extLst>
      <p:ext uri="{BB962C8B-B14F-4D97-AF65-F5344CB8AC3E}">
        <p14:creationId xmlns:p14="http://schemas.microsoft.com/office/powerpoint/2010/main" val="472853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F955B-7409-4011-B9EC-6139D92BB286}"/>
              </a:ext>
            </a:extLst>
          </p:cNvPr>
          <p:cNvSpPr>
            <a:spLocks noGrp="1"/>
          </p:cNvSpPr>
          <p:nvPr>
            <p:ph type="title"/>
          </p:nvPr>
        </p:nvSpPr>
        <p:spPr/>
        <p:txBody>
          <a:bodyPr/>
          <a:lstStyle/>
          <a:p>
            <a:r>
              <a:rPr lang="en-US" dirty="0"/>
              <a:t>Running Load vs. Displacement analyzer</a:t>
            </a:r>
          </a:p>
        </p:txBody>
      </p:sp>
      <p:sp>
        <p:nvSpPr>
          <p:cNvPr id="4" name="Slide Number Placeholder 3">
            <a:extLst>
              <a:ext uri="{FF2B5EF4-FFF2-40B4-BE49-F238E27FC236}">
                <a16:creationId xmlns:a16="http://schemas.microsoft.com/office/drawing/2014/main" id="{267E71D7-6A16-4710-8AE0-1877CC1FAD1F}"/>
              </a:ext>
            </a:extLst>
          </p:cNvPr>
          <p:cNvSpPr>
            <a:spLocks noGrp="1"/>
          </p:cNvSpPr>
          <p:nvPr>
            <p:ph type="sldNum" sz="quarter" idx="12"/>
          </p:nvPr>
        </p:nvSpPr>
        <p:spPr/>
        <p:txBody>
          <a:bodyPr/>
          <a:lstStyle/>
          <a:p>
            <a:pPr algn="r"/>
            <a:fld id="{A9E15FFD-9433-4A06-B654-BA5177A6615A}" type="slidenum">
              <a:rPr lang="en-US" smtClean="0"/>
              <a:pPr algn="r"/>
              <a:t>62</a:t>
            </a:fld>
            <a:endParaRPr lang="en-US" dirty="0"/>
          </a:p>
        </p:txBody>
      </p:sp>
      <p:grpSp>
        <p:nvGrpSpPr>
          <p:cNvPr id="5" name="Group 4">
            <a:extLst>
              <a:ext uri="{FF2B5EF4-FFF2-40B4-BE49-F238E27FC236}">
                <a16:creationId xmlns:a16="http://schemas.microsoft.com/office/drawing/2014/main" id="{2E1218EF-3F4D-48D0-894A-DF234064EC51}"/>
              </a:ext>
            </a:extLst>
          </p:cNvPr>
          <p:cNvGrpSpPr/>
          <p:nvPr/>
        </p:nvGrpSpPr>
        <p:grpSpPr>
          <a:xfrm>
            <a:off x="1638300" y="1788977"/>
            <a:ext cx="8915400" cy="4956048"/>
            <a:chOff x="6772072" y="2287986"/>
            <a:chExt cx="4115435" cy="3108325"/>
          </a:xfrm>
        </p:grpSpPr>
        <p:pic>
          <p:nvPicPr>
            <p:cNvPr id="10" name="Picture 9">
              <a:extLst>
                <a:ext uri="{FF2B5EF4-FFF2-40B4-BE49-F238E27FC236}">
                  <a16:creationId xmlns:a16="http://schemas.microsoft.com/office/drawing/2014/main" id="{E6048D47-106C-4710-A52D-43D94978CDCB}"/>
                </a:ext>
              </a:extLst>
            </p:cNvPr>
            <p:cNvPicPr/>
            <p:nvPr/>
          </p:nvPicPr>
          <p:blipFill rotWithShape="1">
            <a:blip r:embed="rId2">
              <a:extLst>
                <a:ext uri="{28A0092B-C50C-407E-A947-70E740481C1C}">
                  <a14:useLocalDpi xmlns:a14="http://schemas.microsoft.com/office/drawing/2010/main" val="0"/>
                </a:ext>
              </a:extLst>
            </a:blip>
            <a:srcRect t="609" b="1"/>
            <a:stretch/>
          </p:blipFill>
          <p:spPr bwMode="auto">
            <a:xfrm>
              <a:off x="6772072" y="2287986"/>
              <a:ext cx="4115435" cy="3108325"/>
            </a:xfrm>
            <a:prstGeom prst="rect">
              <a:avLst/>
            </a:prstGeom>
            <a:noFill/>
            <a:ln w="9525" cap="flat" cmpd="sng" algn="ctr">
              <a:solidFill>
                <a:srgbClr val="4472C4"/>
              </a:solidFill>
              <a:prstDash val="solid"/>
              <a:round/>
              <a:headEnd type="none" w="med" len="med"/>
              <a:tailEnd type="none" w="med" len="med"/>
            </a:ln>
            <a:extLst>
              <a:ext uri="{53640926-AAD7-44D8-BBD7-CCE9431645EC}">
                <a14:shadowObscured xmlns:a14="http://schemas.microsoft.com/office/drawing/2010/main"/>
              </a:ext>
            </a:extLst>
          </p:spPr>
        </p:pic>
        <p:sp>
          <p:nvSpPr>
            <p:cNvPr id="11" name="Rectangle 10">
              <a:extLst>
                <a:ext uri="{FF2B5EF4-FFF2-40B4-BE49-F238E27FC236}">
                  <a16:creationId xmlns:a16="http://schemas.microsoft.com/office/drawing/2014/main" id="{988D4C03-07C0-4E8B-B42B-8A72F2FC3265}"/>
                </a:ext>
              </a:extLst>
            </p:cNvPr>
            <p:cNvSpPr/>
            <p:nvPr/>
          </p:nvSpPr>
          <p:spPr>
            <a:xfrm>
              <a:off x="8978427" y="2698514"/>
              <a:ext cx="285750" cy="371475"/>
            </a:xfrm>
            <a:prstGeom prst="rect">
              <a:avLst/>
            </a:prstGeom>
            <a:noFill/>
            <a:ln w="28575" cap="flat" cmpd="sng" algn="ctr">
              <a:solidFill>
                <a:srgbClr val="00B050"/>
              </a:solidFill>
              <a:prstDash val="dash"/>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14" name="TextBox 13">
            <a:extLst>
              <a:ext uri="{FF2B5EF4-FFF2-40B4-BE49-F238E27FC236}">
                <a16:creationId xmlns:a16="http://schemas.microsoft.com/office/drawing/2014/main" id="{6B3339A4-62F1-412A-9F41-94598A9DB195}"/>
              </a:ext>
            </a:extLst>
          </p:cNvPr>
          <p:cNvSpPr txBox="1"/>
          <p:nvPr/>
        </p:nvSpPr>
        <p:spPr>
          <a:xfrm>
            <a:off x="8108759" y="3010683"/>
            <a:ext cx="906133" cy="369332"/>
          </a:xfrm>
          <a:prstGeom prst="rect">
            <a:avLst/>
          </a:prstGeom>
          <a:noFill/>
        </p:spPr>
        <p:txBody>
          <a:bodyPr wrap="square" rtlCol="0">
            <a:spAutoFit/>
          </a:bodyPr>
          <a:lstStyle/>
          <a:p>
            <a:r>
              <a:rPr lang="en-US" dirty="0"/>
              <a:t>posNZB</a:t>
            </a:r>
          </a:p>
        </p:txBody>
      </p:sp>
      <p:cxnSp>
        <p:nvCxnSpPr>
          <p:cNvPr id="15" name="Straight Arrow Connector 14">
            <a:extLst>
              <a:ext uri="{FF2B5EF4-FFF2-40B4-BE49-F238E27FC236}">
                <a16:creationId xmlns:a16="http://schemas.microsoft.com/office/drawing/2014/main" id="{29B20021-6AAD-4D4F-8B8E-496E637C2151}"/>
              </a:ext>
            </a:extLst>
          </p:cNvPr>
          <p:cNvCxnSpPr>
            <a:cxnSpLocks/>
            <a:stCxn id="14" idx="0"/>
          </p:cNvCxnSpPr>
          <p:nvPr/>
        </p:nvCxnSpPr>
        <p:spPr>
          <a:xfrm flipV="1">
            <a:off x="8561826" y="2805522"/>
            <a:ext cx="0" cy="2051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02C1418B-7A5B-4F43-8AEC-18869253D293}"/>
              </a:ext>
            </a:extLst>
          </p:cNvPr>
          <p:cNvSpPr txBox="1"/>
          <p:nvPr/>
        </p:nvSpPr>
        <p:spPr>
          <a:xfrm>
            <a:off x="8108759" y="5393528"/>
            <a:ext cx="906133" cy="369332"/>
          </a:xfrm>
          <a:prstGeom prst="rect">
            <a:avLst/>
          </a:prstGeom>
          <a:noFill/>
        </p:spPr>
        <p:txBody>
          <a:bodyPr wrap="square" rtlCol="0">
            <a:spAutoFit/>
          </a:bodyPr>
          <a:lstStyle/>
          <a:p>
            <a:r>
              <a:rPr lang="en-US" dirty="0"/>
              <a:t>negNZB</a:t>
            </a:r>
          </a:p>
        </p:txBody>
      </p:sp>
      <p:cxnSp>
        <p:nvCxnSpPr>
          <p:cNvPr id="17" name="Straight Arrow Connector 16">
            <a:extLst>
              <a:ext uri="{FF2B5EF4-FFF2-40B4-BE49-F238E27FC236}">
                <a16:creationId xmlns:a16="http://schemas.microsoft.com/office/drawing/2014/main" id="{9F2F8711-07A3-4131-B8EE-7FD3BA632EA8}"/>
              </a:ext>
            </a:extLst>
          </p:cNvPr>
          <p:cNvCxnSpPr>
            <a:cxnSpLocks/>
            <a:stCxn id="16" idx="0"/>
          </p:cNvCxnSpPr>
          <p:nvPr/>
        </p:nvCxnSpPr>
        <p:spPr>
          <a:xfrm flipV="1">
            <a:off x="8561826" y="5188367"/>
            <a:ext cx="0" cy="2051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6673A1BB-E2F6-4F4A-8395-D9AC6D12A3E9}"/>
              </a:ext>
            </a:extLst>
          </p:cNvPr>
          <p:cNvSpPr txBox="1"/>
          <p:nvPr/>
        </p:nvSpPr>
        <p:spPr>
          <a:xfrm>
            <a:off x="7260990" y="4037190"/>
            <a:ext cx="1102174" cy="369332"/>
          </a:xfrm>
          <a:prstGeom prst="rect">
            <a:avLst/>
          </a:prstGeom>
          <a:noFill/>
        </p:spPr>
        <p:txBody>
          <a:bodyPr wrap="square" rtlCol="0">
            <a:spAutoFit/>
          </a:bodyPr>
          <a:lstStyle/>
          <a:p>
            <a:r>
              <a:rPr lang="en-US" dirty="0"/>
              <a:t>1</a:t>
            </a:r>
            <a:r>
              <a:rPr lang="en-US" baseline="30000" dirty="0"/>
              <a:t>st</a:t>
            </a:r>
            <a:r>
              <a:rPr lang="en-US" dirty="0"/>
              <a:t> phase</a:t>
            </a:r>
          </a:p>
        </p:txBody>
      </p:sp>
      <p:sp>
        <p:nvSpPr>
          <p:cNvPr id="8" name="Right Brace 7">
            <a:extLst>
              <a:ext uri="{FF2B5EF4-FFF2-40B4-BE49-F238E27FC236}">
                <a16:creationId xmlns:a16="http://schemas.microsoft.com/office/drawing/2014/main" id="{89D86177-7449-4C9F-988A-2C1A2AB003A1}"/>
              </a:ext>
            </a:extLst>
          </p:cNvPr>
          <p:cNvSpPr/>
          <p:nvPr/>
        </p:nvSpPr>
        <p:spPr>
          <a:xfrm rot="1054867">
            <a:off x="6643300" y="2821092"/>
            <a:ext cx="616274" cy="247388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D2234993-847B-4E9C-8D9B-244C16D70045}"/>
              </a:ext>
            </a:extLst>
          </p:cNvPr>
          <p:cNvSpPr txBox="1"/>
          <p:nvPr/>
        </p:nvSpPr>
        <p:spPr>
          <a:xfrm>
            <a:off x="3389270" y="3132990"/>
            <a:ext cx="1751188" cy="923330"/>
          </a:xfrm>
          <a:prstGeom prst="rect">
            <a:avLst/>
          </a:prstGeom>
          <a:noFill/>
        </p:spPr>
        <p:txBody>
          <a:bodyPr wrap="square" rtlCol="0">
            <a:spAutoFit/>
          </a:bodyPr>
          <a:lstStyle/>
          <a:p>
            <a:r>
              <a:rPr lang="en-US" dirty="0"/>
              <a:t>Points where 1</a:t>
            </a:r>
            <a:r>
              <a:rPr lang="en-US" baseline="30000" dirty="0"/>
              <a:t>st</a:t>
            </a:r>
            <a:r>
              <a:rPr lang="en-US" dirty="0"/>
              <a:t> phase intersects posNZB</a:t>
            </a:r>
          </a:p>
        </p:txBody>
      </p:sp>
      <p:cxnSp>
        <p:nvCxnSpPr>
          <p:cNvPr id="21" name="Straight Arrow Connector 20">
            <a:extLst>
              <a:ext uri="{FF2B5EF4-FFF2-40B4-BE49-F238E27FC236}">
                <a16:creationId xmlns:a16="http://schemas.microsoft.com/office/drawing/2014/main" id="{4623245A-9B69-4843-8430-F1FFC308951A}"/>
              </a:ext>
            </a:extLst>
          </p:cNvPr>
          <p:cNvCxnSpPr>
            <a:cxnSpLocks/>
            <a:stCxn id="20" idx="3"/>
          </p:cNvCxnSpPr>
          <p:nvPr/>
        </p:nvCxnSpPr>
        <p:spPr>
          <a:xfrm flipV="1">
            <a:off x="5140458" y="3010683"/>
            <a:ext cx="1277540" cy="5839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699104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F955B-7409-4011-B9EC-6139D92BB286}"/>
              </a:ext>
            </a:extLst>
          </p:cNvPr>
          <p:cNvSpPr>
            <a:spLocks noGrp="1"/>
          </p:cNvSpPr>
          <p:nvPr>
            <p:ph type="title"/>
          </p:nvPr>
        </p:nvSpPr>
        <p:spPr/>
        <p:txBody>
          <a:bodyPr/>
          <a:lstStyle/>
          <a:p>
            <a:r>
              <a:rPr lang="en-US" dirty="0"/>
              <a:t>Running Load vs. Displacement analyzer</a:t>
            </a:r>
          </a:p>
        </p:txBody>
      </p:sp>
      <p:sp>
        <p:nvSpPr>
          <p:cNvPr id="3" name="Content Placeholder 2">
            <a:extLst>
              <a:ext uri="{FF2B5EF4-FFF2-40B4-BE49-F238E27FC236}">
                <a16:creationId xmlns:a16="http://schemas.microsoft.com/office/drawing/2014/main" id="{C33287FC-9684-43B4-BF5C-854378A39AA7}"/>
              </a:ext>
            </a:extLst>
          </p:cNvPr>
          <p:cNvSpPr>
            <a:spLocks noGrp="1"/>
          </p:cNvSpPr>
          <p:nvPr>
            <p:ph idx="1"/>
          </p:nvPr>
        </p:nvSpPr>
        <p:spPr>
          <a:xfrm>
            <a:off x="1024128" y="2286000"/>
            <a:ext cx="5580953" cy="4455858"/>
          </a:xfrm>
        </p:spPr>
        <p:txBody>
          <a:bodyPr>
            <a:normAutofit/>
          </a:bodyPr>
          <a:lstStyle/>
          <a:p>
            <a:pPr marL="514350" indent="-514350">
              <a:buFont typeface="+mj-lt"/>
              <a:buAutoNum type="arabicPeriod" startAt="11"/>
            </a:pPr>
            <a:r>
              <a:rPr lang="en-US" dirty="0"/>
              <a:t>Manual Neutral Zone Selection: “YES”</a:t>
            </a:r>
          </a:p>
          <a:p>
            <a:pPr>
              <a:buFont typeface="Arial" panose="020B0604020202020204" pitchFamily="34" charset="0"/>
              <a:buChar char="•"/>
            </a:pPr>
            <a:r>
              <a:rPr lang="en-US" sz="1600" dirty="0"/>
              <a:t>  Press “Enter” and select the points of the </a:t>
            </a:r>
            <a:r>
              <a:rPr lang="en-US" sz="1600" b="1" dirty="0">
                <a:solidFill>
                  <a:srgbClr val="9F7011"/>
                </a:solidFill>
              </a:rPr>
              <a:t>2</a:t>
            </a:r>
            <a:r>
              <a:rPr lang="en-US" sz="1600" b="1" baseline="30000" dirty="0">
                <a:solidFill>
                  <a:srgbClr val="9F7011"/>
                </a:solidFill>
              </a:rPr>
              <a:t>nd</a:t>
            </a:r>
            <a:r>
              <a:rPr lang="en-US" sz="1600" b="1" dirty="0">
                <a:solidFill>
                  <a:srgbClr val="9F7011"/>
                </a:solidFill>
              </a:rPr>
              <a:t> phase that intersect the posNZB </a:t>
            </a:r>
          </a:p>
          <a:p>
            <a:pPr lvl="1">
              <a:buFont typeface="Arial" panose="020B0604020202020204" pitchFamily="34" charset="0"/>
              <a:buChar char="•"/>
            </a:pPr>
            <a:r>
              <a:rPr lang="en-US" sz="1600" dirty="0"/>
              <a:t>All points between the posNZB and negNZB in the 2</a:t>
            </a:r>
            <a:r>
              <a:rPr lang="en-US" sz="1600" baseline="30000" dirty="0"/>
              <a:t>nd</a:t>
            </a:r>
            <a:r>
              <a:rPr lang="en-US" sz="1600" dirty="0"/>
              <a:t> phase will turn red before the figure closes itself</a:t>
            </a:r>
            <a:endParaRPr lang="en-US" sz="1600" b="1" dirty="0">
              <a:solidFill>
                <a:srgbClr val="FC9804"/>
              </a:solidFill>
            </a:endParaRPr>
          </a:p>
          <a:p>
            <a:pPr marL="0" indent="0">
              <a:buNone/>
            </a:pPr>
            <a:endParaRPr lang="en-US" sz="1700" dirty="0"/>
          </a:p>
        </p:txBody>
      </p:sp>
      <p:sp>
        <p:nvSpPr>
          <p:cNvPr id="4" name="Slide Number Placeholder 3">
            <a:extLst>
              <a:ext uri="{FF2B5EF4-FFF2-40B4-BE49-F238E27FC236}">
                <a16:creationId xmlns:a16="http://schemas.microsoft.com/office/drawing/2014/main" id="{267E71D7-6A16-4710-8AE0-1877CC1FAD1F}"/>
              </a:ext>
            </a:extLst>
          </p:cNvPr>
          <p:cNvSpPr>
            <a:spLocks noGrp="1"/>
          </p:cNvSpPr>
          <p:nvPr>
            <p:ph type="sldNum" sz="quarter" idx="12"/>
          </p:nvPr>
        </p:nvSpPr>
        <p:spPr/>
        <p:txBody>
          <a:bodyPr/>
          <a:lstStyle/>
          <a:p>
            <a:pPr algn="r"/>
            <a:fld id="{A9E15FFD-9433-4A06-B654-BA5177A6615A}" type="slidenum">
              <a:rPr lang="en-US" smtClean="0"/>
              <a:pPr algn="r"/>
              <a:t>63</a:t>
            </a:fld>
            <a:endParaRPr lang="en-US" dirty="0"/>
          </a:p>
        </p:txBody>
      </p:sp>
      <p:grpSp>
        <p:nvGrpSpPr>
          <p:cNvPr id="5" name="Group 4">
            <a:extLst>
              <a:ext uri="{FF2B5EF4-FFF2-40B4-BE49-F238E27FC236}">
                <a16:creationId xmlns:a16="http://schemas.microsoft.com/office/drawing/2014/main" id="{CD41AFB0-E776-4423-9546-31623F0E3818}"/>
              </a:ext>
            </a:extLst>
          </p:cNvPr>
          <p:cNvGrpSpPr/>
          <p:nvPr/>
        </p:nvGrpSpPr>
        <p:grpSpPr>
          <a:xfrm>
            <a:off x="6772072" y="2264092"/>
            <a:ext cx="4139565" cy="3152140"/>
            <a:chOff x="6772072" y="2264092"/>
            <a:chExt cx="4139565" cy="3152140"/>
          </a:xfrm>
        </p:grpSpPr>
        <p:pic>
          <p:nvPicPr>
            <p:cNvPr id="7" name="Picture 6">
              <a:extLst>
                <a:ext uri="{FF2B5EF4-FFF2-40B4-BE49-F238E27FC236}">
                  <a16:creationId xmlns:a16="http://schemas.microsoft.com/office/drawing/2014/main" id="{1713356E-D818-4AAB-9B5E-A5F3B1EA54A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772072" y="2264092"/>
              <a:ext cx="4139565" cy="3152140"/>
            </a:xfrm>
            <a:prstGeom prst="rect">
              <a:avLst/>
            </a:prstGeom>
            <a:noFill/>
          </p:spPr>
        </p:pic>
        <p:sp>
          <p:nvSpPr>
            <p:cNvPr id="8" name="Rectangle 7">
              <a:extLst>
                <a:ext uri="{FF2B5EF4-FFF2-40B4-BE49-F238E27FC236}">
                  <a16:creationId xmlns:a16="http://schemas.microsoft.com/office/drawing/2014/main" id="{8B6E6637-ECE9-4F5C-BC00-F02BE8C9403B}"/>
                </a:ext>
              </a:extLst>
            </p:cNvPr>
            <p:cNvSpPr/>
            <p:nvPr/>
          </p:nvSpPr>
          <p:spPr>
            <a:xfrm>
              <a:off x="8054299" y="4513929"/>
              <a:ext cx="285750" cy="371475"/>
            </a:xfrm>
            <a:prstGeom prst="rect">
              <a:avLst/>
            </a:prstGeom>
            <a:noFill/>
            <a:ln w="28575" cap="flat" cmpd="sng" algn="ctr">
              <a:solidFill>
                <a:srgbClr val="996633"/>
              </a:solidFill>
              <a:prstDash val="dash"/>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Tree>
    <p:extLst>
      <p:ext uri="{BB962C8B-B14F-4D97-AF65-F5344CB8AC3E}">
        <p14:creationId xmlns:p14="http://schemas.microsoft.com/office/powerpoint/2010/main" val="22079158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F955B-7409-4011-B9EC-6139D92BB286}"/>
              </a:ext>
            </a:extLst>
          </p:cNvPr>
          <p:cNvSpPr>
            <a:spLocks noGrp="1"/>
          </p:cNvSpPr>
          <p:nvPr>
            <p:ph type="title"/>
          </p:nvPr>
        </p:nvSpPr>
        <p:spPr/>
        <p:txBody>
          <a:bodyPr/>
          <a:lstStyle/>
          <a:p>
            <a:r>
              <a:rPr lang="en-US" dirty="0"/>
              <a:t>Running Load vs. Displacement analyzer</a:t>
            </a:r>
          </a:p>
        </p:txBody>
      </p:sp>
      <p:sp>
        <p:nvSpPr>
          <p:cNvPr id="4" name="Slide Number Placeholder 3">
            <a:extLst>
              <a:ext uri="{FF2B5EF4-FFF2-40B4-BE49-F238E27FC236}">
                <a16:creationId xmlns:a16="http://schemas.microsoft.com/office/drawing/2014/main" id="{267E71D7-6A16-4710-8AE0-1877CC1FAD1F}"/>
              </a:ext>
            </a:extLst>
          </p:cNvPr>
          <p:cNvSpPr>
            <a:spLocks noGrp="1"/>
          </p:cNvSpPr>
          <p:nvPr>
            <p:ph type="sldNum" sz="quarter" idx="12"/>
          </p:nvPr>
        </p:nvSpPr>
        <p:spPr/>
        <p:txBody>
          <a:bodyPr/>
          <a:lstStyle/>
          <a:p>
            <a:pPr algn="r"/>
            <a:fld id="{A9E15FFD-9433-4A06-B654-BA5177A6615A}" type="slidenum">
              <a:rPr lang="en-US" smtClean="0"/>
              <a:pPr algn="r"/>
              <a:t>64</a:t>
            </a:fld>
            <a:endParaRPr lang="en-US" dirty="0"/>
          </a:p>
        </p:txBody>
      </p:sp>
      <p:grpSp>
        <p:nvGrpSpPr>
          <p:cNvPr id="5" name="Group 4">
            <a:extLst>
              <a:ext uri="{FF2B5EF4-FFF2-40B4-BE49-F238E27FC236}">
                <a16:creationId xmlns:a16="http://schemas.microsoft.com/office/drawing/2014/main" id="{CD41AFB0-E776-4423-9546-31623F0E3818}"/>
              </a:ext>
            </a:extLst>
          </p:cNvPr>
          <p:cNvGrpSpPr/>
          <p:nvPr/>
        </p:nvGrpSpPr>
        <p:grpSpPr>
          <a:xfrm>
            <a:off x="1638300" y="1788976"/>
            <a:ext cx="8915400" cy="4956048"/>
            <a:chOff x="6772072" y="2264092"/>
            <a:chExt cx="4139565" cy="3152140"/>
          </a:xfrm>
        </p:grpSpPr>
        <p:pic>
          <p:nvPicPr>
            <p:cNvPr id="7" name="Picture 6">
              <a:extLst>
                <a:ext uri="{FF2B5EF4-FFF2-40B4-BE49-F238E27FC236}">
                  <a16:creationId xmlns:a16="http://schemas.microsoft.com/office/drawing/2014/main" id="{1713356E-D818-4AAB-9B5E-A5F3B1EA54A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772072" y="2264092"/>
              <a:ext cx="4139565" cy="3152140"/>
            </a:xfrm>
            <a:prstGeom prst="rect">
              <a:avLst/>
            </a:prstGeom>
            <a:noFill/>
          </p:spPr>
        </p:pic>
        <p:sp>
          <p:nvSpPr>
            <p:cNvPr id="8" name="Rectangle 7">
              <a:extLst>
                <a:ext uri="{FF2B5EF4-FFF2-40B4-BE49-F238E27FC236}">
                  <a16:creationId xmlns:a16="http://schemas.microsoft.com/office/drawing/2014/main" id="{8B6E6637-ECE9-4F5C-BC00-F02BE8C9403B}"/>
                </a:ext>
              </a:extLst>
            </p:cNvPr>
            <p:cNvSpPr/>
            <p:nvPr/>
          </p:nvSpPr>
          <p:spPr>
            <a:xfrm>
              <a:off x="8054299" y="4513929"/>
              <a:ext cx="285750" cy="371475"/>
            </a:xfrm>
            <a:prstGeom prst="rect">
              <a:avLst/>
            </a:prstGeom>
            <a:noFill/>
            <a:ln w="28575" cap="flat" cmpd="sng" algn="ctr">
              <a:solidFill>
                <a:srgbClr val="996633"/>
              </a:solidFill>
              <a:prstDash val="dash"/>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Tree>
    <p:extLst>
      <p:ext uri="{BB962C8B-B14F-4D97-AF65-F5344CB8AC3E}">
        <p14:creationId xmlns:p14="http://schemas.microsoft.com/office/powerpoint/2010/main" val="38501069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F955B-7409-4011-B9EC-6139D92BB286}"/>
              </a:ext>
            </a:extLst>
          </p:cNvPr>
          <p:cNvSpPr>
            <a:spLocks noGrp="1"/>
          </p:cNvSpPr>
          <p:nvPr>
            <p:ph type="title"/>
          </p:nvPr>
        </p:nvSpPr>
        <p:spPr/>
        <p:txBody>
          <a:bodyPr/>
          <a:lstStyle/>
          <a:p>
            <a:r>
              <a:rPr lang="en-US" dirty="0"/>
              <a:t>Running Load vs. Displacement analyzer</a:t>
            </a:r>
          </a:p>
        </p:txBody>
      </p:sp>
      <p:sp>
        <p:nvSpPr>
          <p:cNvPr id="4" name="Slide Number Placeholder 3">
            <a:extLst>
              <a:ext uri="{FF2B5EF4-FFF2-40B4-BE49-F238E27FC236}">
                <a16:creationId xmlns:a16="http://schemas.microsoft.com/office/drawing/2014/main" id="{267E71D7-6A16-4710-8AE0-1877CC1FAD1F}"/>
              </a:ext>
            </a:extLst>
          </p:cNvPr>
          <p:cNvSpPr>
            <a:spLocks noGrp="1"/>
          </p:cNvSpPr>
          <p:nvPr>
            <p:ph type="sldNum" sz="quarter" idx="12"/>
          </p:nvPr>
        </p:nvSpPr>
        <p:spPr/>
        <p:txBody>
          <a:bodyPr/>
          <a:lstStyle/>
          <a:p>
            <a:pPr algn="r"/>
            <a:fld id="{A9E15FFD-9433-4A06-B654-BA5177A6615A}" type="slidenum">
              <a:rPr lang="en-US" smtClean="0"/>
              <a:pPr algn="r"/>
              <a:t>65</a:t>
            </a:fld>
            <a:endParaRPr lang="en-US" dirty="0"/>
          </a:p>
        </p:txBody>
      </p:sp>
      <p:grpSp>
        <p:nvGrpSpPr>
          <p:cNvPr id="5" name="Group 4">
            <a:extLst>
              <a:ext uri="{FF2B5EF4-FFF2-40B4-BE49-F238E27FC236}">
                <a16:creationId xmlns:a16="http://schemas.microsoft.com/office/drawing/2014/main" id="{CD41AFB0-E776-4423-9546-31623F0E3818}"/>
              </a:ext>
            </a:extLst>
          </p:cNvPr>
          <p:cNvGrpSpPr/>
          <p:nvPr/>
        </p:nvGrpSpPr>
        <p:grpSpPr>
          <a:xfrm>
            <a:off x="1638300" y="1788976"/>
            <a:ext cx="8915400" cy="4956048"/>
            <a:chOff x="6772072" y="2264092"/>
            <a:chExt cx="4139565" cy="3152140"/>
          </a:xfrm>
        </p:grpSpPr>
        <p:pic>
          <p:nvPicPr>
            <p:cNvPr id="7" name="Picture 6">
              <a:extLst>
                <a:ext uri="{FF2B5EF4-FFF2-40B4-BE49-F238E27FC236}">
                  <a16:creationId xmlns:a16="http://schemas.microsoft.com/office/drawing/2014/main" id="{1713356E-D818-4AAB-9B5E-A5F3B1EA54A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772072" y="2264092"/>
              <a:ext cx="4139565" cy="3152140"/>
            </a:xfrm>
            <a:prstGeom prst="rect">
              <a:avLst/>
            </a:prstGeom>
            <a:noFill/>
          </p:spPr>
        </p:pic>
        <p:sp>
          <p:nvSpPr>
            <p:cNvPr id="8" name="Rectangle 7">
              <a:extLst>
                <a:ext uri="{FF2B5EF4-FFF2-40B4-BE49-F238E27FC236}">
                  <a16:creationId xmlns:a16="http://schemas.microsoft.com/office/drawing/2014/main" id="{8B6E6637-ECE9-4F5C-BC00-F02BE8C9403B}"/>
                </a:ext>
              </a:extLst>
            </p:cNvPr>
            <p:cNvSpPr/>
            <p:nvPr/>
          </p:nvSpPr>
          <p:spPr>
            <a:xfrm>
              <a:off x="8054299" y="4513929"/>
              <a:ext cx="285750" cy="371475"/>
            </a:xfrm>
            <a:prstGeom prst="rect">
              <a:avLst/>
            </a:prstGeom>
            <a:noFill/>
            <a:ln w="28575" cap="flat" cmpd="sng" algn="ctr">
              <a:solidFill>
                <a:srgbClr val="996633"/>
              </a:solidFill>
              <a:prstDash val="dash"/>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10" name="TextBox 9">
            <a:extLst>
              <a:ext uri="{FF2B5EF4-FFF2-40B4-BE49-F238E27FC236}">
                <a16:creationId xmlns:a16="http://schemas.microsoft.com/office/drawing/2014/main" id="{BDC7F057-3C3B-4689-A00E-52749BA7F690}"/>
              </a:ext>
            </a:extLst>
          </p:cNvPr>
          <p:cNvSpPr txBox="1"/>
          <p:nvPr/>
        </p:nvSpPr>
        <p:spPr>
          <a:xfrm>
            <a:off x="8252597" y="3366201"/>
            <a:ext cx="906133" cy="369332"/>
          </a:xfrm>
          <a:prstGeom prst="rect">
            <a:avLst/>
          </a:prstGeom>
          <a:noFill/>
        </p:spPr>
        <p:txBody>
          <a:bodyPr wrap="square" rtlCol="0">
            <a:spAutoFit/>
          </a:bodyPr>
          <a:lstStyle/>
          <a:p>
            <a:r>
              <a:rPr lang="en-US" dirty="0"/>
              <a:t>posNZB</a:t>
            </a:r>
          </a:p>
        </p:txBody>
      </p:sp>
      <p:cxnSp>
        <p:nvCxnSpPr>
          <p:cNvPr id="11" name="Straight Arrow Connector 10">
            <a:extLst>
              <a:ext uri="{FF2B5EF4-FFF2-40B4-BE49-F238E27FC236}">
                <a16:creationId xmlns:a16="http://schemas.microsoft.com/office/drawing/2014/main" id="{87793C3B-5357-4ABE-9DA8-256031DD4C82}"/>
              </a:ext>
            </a:extLst>
          </p:cNvPr>
          <p:cNvCxnSpPr>
            <a:cxnSpLocks/>
            <a:stCxn id="10" idx="0"/>
          </p:cNvCxnSpPr>
          <p:nvPr/>
        </p:nvCxnSpPr>
        <p:spPr>
          <a:xfrm flipV="1">
            <a:off x="8705664" y="3161040"/>
            <a:ext cx="0" cy="2051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67BC06D6-68CA-45D3-8A99-38AAB5EA486C}"/>
              </a:ext>
            </a:extLst>
          </p:cNvPr>
          <p:cNvSpPr txBox="1"/>
          <p:nvPr/>
        </p:nvSpPr>
        <p:spPr>
          <a:xfrm>
            <a:off x="8252597" y="5055612"/>
            <a:ext cx="906133" cy="369332"/>
          </a:xfrm>
          <a:prstGeom prst="rect">
            <a:avLst/>
          </a:prstGeom>
          <a:noFill/>
        </p:spPr>
        <p:txBody>
          <a:bodyPr wrap="square" rtlCol="0">
            <a:spAutoFit/>
          </a:bodyPr>
          <a:lstStyle/>
          <a:p>
            <a:r>
              <a:rPr lang="en-US" dirty="0"/>
              <a:t>negNZB</a:t>
            </a:r>
          </a:p>
        </p:txBody>
      </p:sp>
      <p:cxnSp>
        <p:nvCxnSpPr>
          <p:cNvPr id="13" name="Straight Arrow Connector 12">
            <a:extLst>
              <a:ext uri="{FF2B5EF4-FFF2-40B4-BE49-F238E27FC236}">
                <a16:creationId xmlns:a16="http://schemas.microsoft.com/office/drawing/2014/main" id="{2273C1A2-F9B6-4D5B-947D-816AD822D855}"/>
              </a:ext>
            </a:extLst>
          </p:cNvPr>
          <p:cNvCxnSpPr>
            <a:cxnSpLocks/>
            <a:stCxn id="12" idx="2"/>
          </p:cNvCxnSpPr>
          <p:nvPr/>
        </p:nvCxnSpPr>
        <p:spPr>
          <a:xfrm>
            <a:off x="8705664" y="5424944"/>
            <a:ext cx="0" cy="1828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E8DF2B53-C05C-428D-93C5-02529D227577}"/>
              </a:ext>
            </a:extLst>
          </p:cNvPr>
          <p:cNvSpPr txBox="1"/>
          <p:nvPr/>
        </p:nvSpPr>
        <p:spPr>
          <a:xfrm>
            <a:off x="3023740" y="3980377"/>
            <a:ext cx="1102174" cy="369332"/>
          </a:xfrm>
          <a:prstGeom prst="rect">
            <a:avLst/>
          </a:prstGeom>
          <a:noFill/>
        </p:spPr>
        <p:txBody>
          <a:bodyPr wrap="square" rtlCol="0">
            <a:spAutoFit/>
          </a:bodyPr>
          <a:lstStyle/>
          <a:p>
            <a:r>
              <a:rPr lang="en-US" dirty="0"/>
              <a:t>2</a:t>
            </a:r>
            <a:r>
              <a:rPr lang="en-US" baseline="30000" dirty="0"/>
              <a:t>nd</a:t>
            </a:r>
            <a:r>
              <a:rPr lang="en-US" dirty="0"/>
              <a:t> Phase</a:t>
            </a:r>
          </a:p>
        </p:txBody>
      </p:sp>
      <p:sp>
        <p:nvSpPr>
          <p:cNvPr id="15" name="Right Brace 14">
            <a:extLst>
              <a:ext uri="{FF2B5EF4-FFF2-40B4-BE49-F238E27FC236}">
                <a16:creationId xmlns:a16="http://schemas.microsoft.com/office/drawing/2014/main" id="{7375EE2B-921D-430C-BA98-71CD96BB5AF7}"/>
              </a:ext>
            </a:extLst>
          </p:cNvPr>
          <p:cNvSpPr/>
          <p:nvPr/>
        </p:nvSpPr>
        <p:spPr>
          <a:xfrm rot="1054867" flipH="1" flipV="1">
            <a:off x="4124559" y="3069015"/>
            <a:ext cx="616274" cy="247388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F74C7533-4B99-428B-9241-DB436E55A352}"/>
              </a:ext>
            </a:extLst>
          </p:cNvPr>
          <p:cNvSpPr txBox="1"/>
          <p:nvPr/>
        </p:nvSpPr>
        <p:spPr>
          <a:xfrm>
            <a:off x="6411074" y="4075178"/>
            <a:ext cx="2068559" cy="923330"/>
          </a:xfrm>
          <a:prstGeom prst="rect">
            <a:avLst/>
          </a:prstGeom>
          <a:noFill/>
        </p:spPr>
        <p:txBody>
          <a:bodyPr wrap="square" rtlCol="0">
            <a:spAutoFit/>
          </a:bodyPr>
          <a:lstStyle/>
          <a:p>
            <a:r>
              <a:rPr lang="en-US" dirty="0"/>
              <a:t>Points where 2</a:t>
            </a:r>
            <a:r>
              <a:rPr lang="en-US" baseline="30000" dirty="0"/>
              <a:t>nd</a:t>
            </a:r>
            <a:r>
              <a:rPr lang="en-US" dirty="0"/>
              <a:t> phase intersects negNZB</a:t>
            </a:r>
          </a:p>
        </p:txBody>
      </p:sp>
      <p:cxnSp>
        <p:nvCxnSpPr>
          <p:cNvPr id="17" name="Straight Arrow Connector 16">
            <a:extLst>
              <a:ext uri="{FF2B5EF4-FFF2-40B4-BE49-F238E27FC236}">
                <a16:creationId xmlns:a16="http://schemas.microsoft.com/office/drawing/2014/main" id="{43566428-D01F-42D5-BEC0-DC86AFF73289}"/>
              </a:ext>
            </a:extLst>
          </p:cNvPr>
          <p:cNvCxnSpPr>
            <a:cxnSpLocks/>
          </p:cNvCxnSpPr>
          <p:nvPr/>
        </p:nvCxnSpPr>
        <p:spPr>
          <a:xfrm flipH="1">
            <a:off x="5095806" y="5024063"/>
            <a:ext cx="1315268" cy="5588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831798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DE3A92A-4BE5-4078-B980-3A2A3D5318A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954949" y="1816989"/>
            <a:ext cx="5943600" cy="4455795"/>
          </a:xfrm>
          <a:prstGeom prst="rect">
            <a:avLst/>
          </a:prstGeom>
          <a:noFill/>
          <a:ln>
            <a:noFill/>
          </a:ln>
        </p:spPr>
      </p:pic>
      <p:sp>
        <p:nvSpPr>
          <p:cNvPr id="2" name="Title 1">
            <a:extLst>
              <a:ext uri="{FF2B5EF4-FFF2-40B4-BE49-F238E27FC236}">
                <a16:creationId xmlns:a16="http://schemas.microsoft.com/office/drawing/2014/main" id="{4A4F955B-7409-4011-B9EC-6139D92BB286}"/>
              </a:ext>
            </a:extLst>
          </p:cNvPr>
          <p:cNvSpPr>
            <a:spLocks noGrp="1"/>
          </p:cNvSpPr>
          <p:nvPr>
            <p:ph type="title"/>
          </p:nvPr>
        </p:nvSpPr>
        <p:spPr/>
        <p:txBody>
          <a:bodyPr/>
          <a:lstStyle/>
          <a:p>
            <a:r>
              <a:rPr lang="en-US" dirty="0"/>
              <a:t>Running Load vs. Displacement analyzer</a:t>
            </a:r>
          </a:p>
        </p:txBody>
      </p:sp>
      <p:sp>
        <p:nvSpPr>
          <p:cNvPr id="3" name="Content Placeholder 2">
            <a:extLst>
              <a:ext uri="{FF2B5EF4-FFF2-40B4-BE49-F238E27FC236}">
                <a16:creationId xmlns:a16="http://schemas.microsoft.com/office/drawing/2014/main" id="{C33287FC-9684-43B4-BF5C-854378A39AA7}"/>
              </a:ext>
            </a:extLst>
          </p:cNvPr>
          <p:cNvSpPr>
            <a:spLocks noGrp="1"/>
          </p:cNvSpPr>
          <p:nvPr>
            <p:ph idx="1"/>
          </p:nvPr>
        </p:nvSpPr>
        <p:spPr>
          <a:xfrm>
            <a:off x="1024129" y="2286000"/>
            <a:ext cx="5071871" cy="4455858"/>
          </a:xfrm>
        </p:spPr>
        <p:txBody>
          <a:bodyPr>
            <a:normAutofit lnSpcReduction="10000"/>
          </a:bodyPr>
          <a:lstStyle/>
          <a:p>
            <a:pPr marL="514350" indent="-514350">
              <a:buFont typeface="+mj-lt"/>
              <a:buAutoNum type="arabicPeriod" startAt="12"/>
            </a:pPr>
            <a:r>
              <a:rPr lang="en-US" dirty="0"/>
              <a:t>Analyzed Hysteresis Curve</a:t>
            </a:r>
          </a:p>
          <a:p>
            <a:pPr>
              <a:buFont typeface="Arial" panose="020B0604020202020204" pitchFamily="34" charset="0"/>
              <a:buChar char="•"/>
            </a:pPr>
            <a:r>
              <a:rPr lang="en-US" sz="1600" dirty="0"/>
              <a:t>  The hysteresis curve will be annotated with the features assessed during the analysis:</a:t>
            </a:r>
          </a:p>
          <a:p>
            <a:pPr lvl="3">
              <a:buFont typeface="Arial" panose="020B0604020202020204" pitchFamily="34" charset="0"/>
              <a:buChar char="•"/>
            </a:pPr>
            <a:r>
              <a:rPr lang="en-US" sz="1600" b="1" dirty="0"/>
              <a:t>posNZB: </a:t>
            </a:r>
            <a:r>
              <a:rPr lang="en-US" sz="1600" dirty="0"/>
              <a:t>Top “</a:t>
            </a:r>
            <a:r>
              <a:rPr lang="en-US" sz="1600" b="1" dirty="0">
                <a:solidFill>
                  <a:srgbClr val="FF0000"/>
                </a:solidFill>
              </a:rPr>
              <a:t>*</a:t>
            </a:r>
            <a:r>
              <a:rPr lang="en-US" sz="1600" dirty="0"/>
              <a:t>”</a:t>
            </a:r>
          </a:p>
          <a:p>
            <a:pPr lvl="3">
              <a:buFont typeface="Arial" panose="020B0604020202020204" pitchFamily="34" charset="0"/>
              <a:buChar char="•"/>
            </a:pPr>
            <a:r>
              <a:rPr lang="en-US" sz="1600" b="1" dirty="0"/>
              <a:t>posNZB: </a:t>
            </a:r>
            <a:r>
              <a:rPr lang="en-US" sz="1600" dirty="0"/>
              <a:t>Bottom</a:t>
            </a:r>
            <a:r>
              <a:rPr lang="en-US" sz="1600" b="1" dirty="0"/>
              <a:t> </a:t>
            </a:r>
            <a:r>
              <a:rPr lang="en-US" sz="1600" dirty="0"/>
              <a:t>“</a:t>
            </a:r>
            <a:r>
              <a:rPr lang="en-US" sz="1600" b="1" dirty="0">
                <a:solidFill>
                  <a:srgbClr val="FF0000"/>
                </a:solidFill>
              </a:rPr>
              <a:t>*</a:t>
            </a:r>
            <a:r>
              <a:rPr lang="en-US" sz="1600" dirty="0"/>
              <a:t>”</a:t>
            </a:r>
          </a:p>
          <a:p>
            <a:pPr lvl="3">
              <a:buFont typeface="Arial" panose="020B0604020202020204" pitchFamily="34" charset="0"/>
              <a:buChar char="•"/>
            </a:pPr>
            <a:r>
              <a:rPr lang="en-US" sz="1600" b="1" dirty="0"/>
              <a:t>NZ: </a:t>
            </a:r>
            <a:r>
              <a:rPr lang="en-US" sz="1600" b="1" dirty="0">
                <a:solidFill>
                  <a:srgbClr val="FF0000"/>
                </a:solidFill>
              </a:rPr>
              <a:t>red region </a:t>
            </a:r>
          </a:p>
          <a:p>
            <a:pPr lvl="3">
              <a:buFont typeface="Arial" panose="020B0604020202020204" pitchFamily="34" charset="0"/>
              <a:buChar char="•"/>
            </a:pPr>
            <a:r>
              <a:rPr lang="en-US" sz="1600" b="1" dirty="0"/>
              <a:t>posNZS: </a:t>
            </a:r>
            <a:r>
              <a:rPr lang="en-US" sz="1600" dirty="0"/>
              <a:t>right-most </a:t>
            </a:r>
            <a:r>
              <a:rPr lang="en-US" sz="1600" b="1" dirty="0"/>
              <a:t>black line</a:t>
            </a:r>
          </a:p>
          <a:p>
            <a:pPr lvl="3">
              <a:buFont typeface="Arial" panose="020B0604020202020204" pitchFamily="34" charset="0"/>
              <a:buChar char="•"/>
            </a:pPr>
            <a:r>
              <a:rPr lang="en-US" sz="1600" b="1" dirty="0"/>
              <a:t>negNZS: </a:t>
            </a:r>
            <a:r>
              <a:rPr lang="en-US" sz="1600" dirty="0"/>
              <a:t>left-most </a:t>
            </a:r>
            <a:r>
              <a:rPr lang="en-US" sz="1600" b="1" dirty="0"/>
              <a:t>black line</a:t>
            </a:r>
          </a:p>
          <a:p>
            <a:pPr lvl="3">
              <a:buFont typeface="Arial" panose="020B0604020202020204" pitchFamily="34" charset="0"/>
              <a:buChar char="•"/>
            </a:pPr>
            <a:r>
              <a:rPr lang="en-US" sz="1600" b="1" dirty="0"/>
              <a:t>posEZ: </a:t>
            </a:r>
            <a:r>
              <a:rPr lang="en-US" sz="1600" dirty="0"/>
              <a:t>top </a:t>
            </a:r>
            <a:r>
              <a:rPr lang="en-US" sz="1600" b="1" dirty="0">
                <a:solidFill>
                  <a:srgbClr val="F874D5"/>
                </a:solidFill>
              </a:rPr>
              <a:t>magenta region </a:t>
            </a:r>
          </a:p>
          <a:p>
            <a:pPr lvl="3">
              <a:buFont typeface="Arial" panose="020B0604020202020204" pitchFamily="34" charset="0"/>
              <a:buChar char="•"/>
            </a:pPr>
            <a:r>
              <a:rPr lang="en-US" sz="1600" b="1" dirty="0"/>
              <a:t>negEZ: </a:t>
            </a:r>
            <a:r>
              <a:rPr lang="en-US" sz="1600" dirty="0"/>
              <a:t>bottom </a:t>
            </a:r>
            <a:r>
              <a:rPr lang="en-US" sz="1600" b="1" dirty="0">
                <a:solidFill>
                  <a:srgbClr val="F874D5"/>
                </a:solidFill>
              </a:rPr>
              <a:t>magenta region </a:t>
            </a:r>
          </a:p>
          <a:p>
            <a:pPr lvl="3">
              <a:buFont typeface="Arial" panose="020B0604020202020204" pitchFamily="34" charset="0"/>
              <a:buChar char="•"/>
            </a:pPr>
            <a:r>
              <a:rPr lang="en-US" sz="1600" b="1" dirty="0"/>
              <a:t>posEZS: </a:t>
            </a:r>
            <a:r>
              <a:rPr lang="en-US" sz="1600" dirty="0"/>
              <a:t>top </a:t>
            </a:r>
            <a:r>
              <a:rPr lang="en-US" sz="1600" b="1" dirty="0">
                <a:solidFill>
                  <a:srgbClr val="00B050"/>
                </a:solidFill>
              </a:rPr>
              <a:t>green line</a:t>
            </a:r>
          </a:p>
          <a:p>
            <a:pPr lvl="3">
              <a:buFont typeface="Arial" panose="020B0604020202020204" pitchFamily="34" charset="0"/>
              <a:buChar char="•"/>
            </a:pPr>
            <a:r>
              <a:rPr lang="en-US" sz="1600" b="1" dirty="0"/>
              <a:t>posEZS: </a:t>
            </a:r>
            <a:r>
              <a:rPr lang="en-US" sz="1600" dirty="0"/>
              <a:t>bottom </a:t>
            </a:r>
            <a:r>
              <a:rPr lang="en-US" sz="1600" b="1" dirty="0">
                <a:solidFill>
                  <a:srgbClr val="00B050"/>
                </a:solidFill>
              </a:rPr>
              <a:t>green line</a:t>
            </a:r>
          </a:p>
          <a:p>
            <a:pPr lvl="3">
              <a:buFont typeface="Arial" panose="020B0604020202020204" pitchFamily="34" charset="0"/>
              <a:buChar char="•"/>
            </a:pPr>
            <a:r>
              <a:rPr lang="en-US" sz="1600" b="1" dirty="0"/>
              <a:t>Hysteresis: </a:t>
            </a:r>
            <a:r>
              <a:rPr lang="en-US" sz="1600" b="1" dirty="0">
                <a:solidFill>
                  <a:srgbClr val="CCB10E"/>
                </a:solidFill>
              </a:rPr>
              <a:t>yellow area </a:t>
            </a:r>
            <a:r>
              <a:rPr lang="en-US" sz="1600" dirty="0"/>
              <a:t>within the curve </a:t>
            </a:r>
            <a:endParaRPr lang="en-US" sz="1600" b="1" dirty="0">
              <a:solidFill>
                <a:srgbClr val="F874D5"/>
              </a:solidFill>
            </a:endParaRPr>
          </a:p>
          <a:p>
            <a:pPr>
              <a:buFont typeface="Arial" panose="020B0604020202020204" pitchFamily="34" charset="0"/>
              <a:buChar char="•"/>
            </a:pPr>
            <a:r>
              <a:rPr lang="en-US" sz="1600" dirty="0"/>
              <a:t> This figure is saved automatically for visual confirmation of the extracted features</a:t>
            </a:r>
          </a:p>
        </p:txBody>
      </p:sp>
      <p:sp>
        <p:nvSpPr>
          <p:cNvPr id="4" name="Slide Number Placeholder 3">
            <a:extLst>
              <a:ext uri="{FF2B5EF4-FFF2-40B4-BE49-F238E27FC236}">
                <a16:creationId xmlns:a16="http://schemas.microsoft.com/office/drawing/2014/main" id="{267E71D7-6A16-4710-8AE0-1877CC1FAD1F}"/>
              </a:ext>
            </a:extLst>
          </p:cNvPr>
          <p:cNvSpPr>
            <a:spLocks noGrp="1"/>
          </p:cNvSpPr>
          <p:nvPr>
            <p:ph type="sldNum" sz="quarter" idx="12"/>
          </p:nvPr>
        </p:nvSpPr>
        <p:spPr/>
        <p:txBody>
          <a:bodyPr/>
          <a:lstStyle/>
          <a:p>
            <a:pPr algn="r"/>
            <a:fld id="{A9E15FFD-9433-4A06-B654-BA5177A6615A}" type="slidenum">
              <a:rPr lang="en-US" smtClean="0"/>
              <a:pPr algn="r"/>
              <a:t>66</a:t>
            </a:fld>
            <a:endParaRPr lang="en-US" dirty="0"/>
          </a:p>
        </p:txBody>
      </p:sp>
    </p:spTree>
    <p:extLst>
      <p:ext uri="{BB962C8B-B14F-4D97-AF65-F5344CB8AC3E}">
        <p14:creationId xmlns:p14="http://schemas.microsoft.com/office/powerpoint/2010/main" val="9807570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F955B-7409-4011-B9EC-6139D92BB286}"/>
              </a:ext>
            </a:extLst>
          </p:cNvPr>
          <p:cNvSpPr>
            <a:spLocks noGrp="1"/>
          </p:cNvSpPr>
          <p:nvPr>
            <p:ph type="title"/>
          </p:nvPr>
        </p:nvSpPr>
        <p:spPr/>
        <p:txBody>
          <a:bodyPr/>
          <a:lstStyle/>
          <a:p>
            <a:r>
              <a:rPr lang="en-US" dirty="0"/>
              <a:t>Running Load vs. Displacement analyzer</a:t>
            </a:r>
          </a:p>
        </p:txBody>
      </p:sp>
      <p:sp>
        <p:nvSpPr>
          <p:cNvPr id="3" name="Content Placeholder 2">
            <a:extLst>
              <a:ext uri="{FF2B5EF4-FFF2-40B4-BE49-F238E27FC236}">
                <a16:creationId xmlns:a16="http://schemas.microsoft.com/office/drawing/2014/main" id="{C33287FC-9684-43B4-BF5C-854378A39AA7}"/>
              </a:ext>
            </a:extLst>
          </p:cNvPr>
          <p:cNvSpPr>
            <a:spLocks noGrp="1"/>
          </p:cNvSpPr>
          <p:nvPr>
            <p:ph idx="1"/>
          </p:nvPr>
        </p:nvSpPr>
        <p:spPr>
          <a:xfrm>
            <a:off x="1024130" y="2286000"/>
            <a:ext cx="5071870" cy="4455858"/>
          </a:xfrm>
        </p:spPr>
        <p:txBody>
          <a:bodyPr>
            <a:normAutofit/>
          </a:bodyPr>
          <a:lstStyle/>
          <a:p>
            <a:pPr marL="514350" indent="-514350">
              <a:buFont typeface="+mj-lt"/>
              <a:buAutoNum type="arabicPeriod" startAt="13"/>
            </a:pPr>
            <a:r>
              <a:rPr lang="en-US" dirty="0"/>
              <a:t>Run Again or Close</a:t>
            </a:r>
          </a:p>
          <a:p>
            <a:pPr>
              <a:buFont typeface="Arial" panose="020B0604020202020204" pitchFamily="34" charset="0"/>
              <a:buChar char="•"/>
            </a:pPr>
            <a:r>
              <a:rPr lang="en-US" sz="1600" dirty="0"/>
              <a:t>  After the application has analyzed all the selected OptoTrak and Load files, a final pop-up will appear asking the user if they would like to run the script again.</a:t>
            </a:r>
          </a:p>
          <a:p>
            <a:pPr>
              <a:buFont typeface="Arial" panose="020B0604020202020204" pitchFamily="34" charset="0"/>
              <a:buChar char="•"/>
            </a:pPr>
            <a:r>
              <a:rPr lang="en-US" sz="1600" dirty="0"/>
              <a:t>  Press “Restart” to re-analyze or analyze more files</a:t>
            </a:r>
          </a:p>
          <a:p>
            <a:pPr>
              <a:buFont typeface="Arial" panose="020B0604020202020204" pitchFamily="34" charset="0"/>
              <a:buChar char="•"/>
            </a:pPr>
            <a:r>
              <a:rPr lang="en-US" sz="1600" dirty="0"/>
              <a:t>  Press “Done” to close the application</a:t>
            </a:r>
          </a:p>
          <a:p>
            <a:pPr>
              <a:buFont typeface="Arial" panose="020B0604020202020204" pitchFamily="34" charset="0"/>
              <a:buChar char="•"/>
            </a:pPr>
            <a:r>
              <a:rPr lang="en-US" sz="1600" dirty="0"/>
              <a:t>  Before choosing, make sure to verify the accuracy of the output data  </a:t>
            </a:r>
          </a:p>
          <a:p>
            <a:pPr>
              <a:buFont typeface="Arial" panose="020B0604020202020204" pitchFamily="34" charset="0"/>
              <a:buChar char="•"/>
            </a:pPr>
            <a:endParaRPr lang="en-US" sz="1200" dirty="0"/>
          </a:p>
          <a:p>
            <a:pPr>
              <a:buFont typeface="Arial" panose="020B0604020202020204" pitchFamily="34" charset="0"/>
              <a:buChar char="•"/>
            </a:pPr>
            <a:endParaRPr lang="en-US" sz="900" dirty="0"/>
          </a:p>
          <a:p>
            <a:pPr>
              <a:buFont typeface="Arial" panose="020B0604020202020204" pitchFamily="34" charset="0"/>
              <a:buChar char="•"/>
            </a:pPr>
            <a:endParaRPr lang="en-US" sz="1300" dirty="0"/>
          </a:p>
          <a:p>
            <a:pPr>
              <a:buFont typeface="Arial" panose="020B0604020202020204" pitchFamily="34" charset="0"/>
              <a:buChar char="•"/>
            </a:pPr>
            <a:endParaRPr lang="en-US" sz="1300" dirty="0"/>
          </a:p>
        </p:txBody>
      </p:sp>
      <p:sp>
        <p:nvSpPr>
          <p:cNvPr id="4" name="Slide Number Placeholder 3">
            <a:extLst>
              <a:ext uri="{FF2B5EF4-FFF2-40B4-BE49-F238E27FC236}">
                <a16:creationId xmlns:a16="http://schemas.microsoft.com/office/drawing/2014/main" id="{267E71D7-6A16-4710-8AE0-1877CC1FAD1F}"/>
              </a:ext>
            </a:extLst>
          </p:cNvPr>
          <p:cNvSpPr>
            <a:spLocks noGrp="1"/>
          </p:cNvSpPr>
          <p:nvPr>
            <p:ph type="sldNum" sz="quarter" idx="12"/>
          </p:nvPr>
        </p:nvSpPr>
        <p:spPr/>
        <p:txBody>
          <a:bodyPr/>
          <a:lstStyle/>
          <a:p>
            <a:pPr algn="r"/>
            <a:fld id="{A9E15FFD-9433-4A06-B654-BA5177A6615A}" type="slidenum">
              <a:rPr lang="en-US" smtClean="0"/>
              <a:pPr algn="r"/>
              <a:t>67</a:t>
            </a:fld>
            <a:endParaRPr lang="en-US" dirty="0"/>
          </a:p>
        </p:txBody>
      </p:sp>
      <p:pic>
        <p:nvPicPr>
          <p:cNvPr id="6" name="Picture 5">
            <a:extLst>
              <a:ext uri="{FF2B5EF4-FFF2-40B4-BE49-F238E27FC236}">
                <a16:creationId xmlns:a16="http://schemas.microsoft.com/office/drawing/2014/main" id="{9E3E22BC-E37A-484C-AEB4-0154A1F82834}"/>
              </a:ext>
            </a:extLst>
          </p:cNvPr>
          <p:cNvPicPr/>
          <p:nvPr/>
        </p:nvPicPr>
        <p:blipFill rotWithShape="1">
          <a:blip r:embed="rId2"/>
          <a:srcRect l="8627" t="29358" r="8739" b="22247"/>
          <a:stretch/>
        </p:blipFill>
        <p:spPr bwMode="auto">
          <a:xfrm>
            <a:off x="7132279" y="3168268"/>
            <a:ext cx="3729990" cy="1753235"/>
          </a:xfrm>
          <a:prstGeom prst="rect">
            <a:avLst/>
          </a:prstGeom>
          <a:ln>
            <a:solidFill>
              <a:schemeClr val="accent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439906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43B6D2-A614-4BE1-A431-7E271F491EF3}"/>
              </a:ext>
            </a:extLst>
          </p:cNvPr>
          <p:cNvPicPr/>
          <p:nvPr/>
        </p:nvPicPr>
        <p:blipFill>
          <a:blip r:embed="rId2"/>
          <a:stretch>
            <a:fillRect/>
          </a:stretch>
        </p:blipFill>
        <p:spPr>
          <a:xfrm>
            <a:off x="6096000" y="2084832"/>
            <a:ext cx="5543505" cy="3596121"/>
          </a:xfrm>
          <a:prstGeom prst="rect">
            <a:avLst/>
          </a:prstGeom>
        </p:spPr>
      </p:pic>
      <p:sp>
        <p:nvSpPr>
          <p:cNvPr id="2" name="Title 1">
            <a:extLst>
              <a:ext uri="{FF2B5EF4-FFF2-40B4-BE49-F238E27FC236}">
                <a16:creationId xmlns:a16="http://schemas.microsoft.com/office/drawing/2014/main" id="{4A4F955B-7409-4011-B9EC-6139D92BB286}"/>
              </a:ext>
            </a:extLst>
          </p:cNvPr>
          <p:cNvSpPr>
            <a:spLocks noGrp="1"/>
          </p:cNvSpPr>
          <p:nvPr>
            <p:ph type="title"/>
          </p:nvPr>
        </p:nvSpPr>
        <p:spPr/>
        <p:txBody>
          <a:bodyPr/>
          <a:lstStyle/>
          <a:p>
            <a:r>
              <a:rPr lang="en-US" dirty="0"/>
              <a:t>Running Load vs. Displacement analyzer</a:t>
            </a:r>
          </a:p>
        </p:txBody>
      </p:sp>
      <p:sp>
        <p:nvSpPr>
          <p:cNvPr id="3" name="Content Placeholder 2">
            <a:extLst>
              <a:ext uri="{FF2B5EF4-FFF2-40B4-BE49-F238E27FC236}">
                <a16:creationId xmlns:a16="http://schemas.microsoft.com/office/drawing/2014/main" id="{C33287FC-9684-43B4-BF5C-854378A39AA7}"/>
              </a:ext>
            </a:extLst>
          </p:cNvPr>
          <p:cNvSpPr>
            <a:spLocks noGrp="1"/>
          </p:cNvSpPr>
          <p:nvPr>
            <p:ph idx="1"/>
          </p:nvPr>
        </p:nvSpPr>
        <p:spPr>
          <a:xfrm>
            <a:off x="1024130" y="2286000"/>
            <a:ext cx="4637368" cy="4455858"/>
          </a:xfrm>
        </p:spPr>
        <p:txBody>
          <a:bodyPr>
            <a:normAutofit/>
          </a:bodyPr>
          <a:lstStyle/>
          <a:p>
            <a:pPr marL="514350" indent="-514350">
              <a:buFont typeface="+mj-lt"/>
              <a:buAutoNum type="arabicPeriod" startAt="14"/>
            </a:pPr>
            <a:r>
              <a:rPr lang="en-US" dirty="0"/>
              <a:t>Verify Data</a:t>
            </a:r>
          </a:p>
          <a:p>
            <a:pPr>
              <a:buFont typeface="Arial" panose="020B0604020202020204" pitchFamily="34" charset="0"/>
              <a:buChar char="•"/>
            </a:pPr>
            <a:r>
              <a:rPr lang="en-US" sz="1600" dirty="0"/>
              <a:t> In the folder containing the OptoTrak data used in this analysis, there should appear a new Excel spreadsheet called </a:t>
            </a:r>
            <a:r>
              <a:rPr lang="en-US" sz="1600" b="1" dirty="0"/>
              <a:t>“Specimen Summary – Hysteresis Curve.xls”</a:t>
            </a:r>
            <a:endParaRPr lang="en-US" sz="1600" dirty="0"/>
          </a:p>
          <a:p>
            <a:pPr>
              <a:buFont typeface="Arial" panose="020B0604020202020204" pitchFamily="34" charset="0"/>
              <a:buChar char="•"/>
            </a:pPr>
            <a:endParaRPr lang="en-US" sz="1300" dirty="0"/>
          </a:p>
          <a:p>
            <a:pPr>
              <a:buFont typeface="Arial" panose="020B0604020202020204" pitchFamily="34" charset="0"/>
              <a:buChar char="•"/>
            </a:pPr>
            <a:endParaRPr lang="en-US" sz="1300" dirty="0"/>
          </a:p>
        </p:txBody>
      </p:sp>
      <p:sp>
        <p:nvSpPr>
          <p:cNvPr id="4" name="Slide Number Placeholder 3">
            <a:extLst>
              <a:ext uri="{FF2B5EF4-FFF2-40B4-BE49-F238E27FC236}">
                <a16:creationId xmlns:a16="http://schemas.microsoft.com/office/drawing/2014/main" id="{267E71D7-6A16-4710-8AE0-1877CC1FAD1F}"/>
              </a:ext>
            </a:extLst>
          </p:cNvPr>
          <p:cNvSpPr>
            <a:spLocks noGrp="1"/>
          </p:cNvSpPr>
          <p:nvPr>
            <p:ph type="sldNum" sz="quarter" idx="12"/>
          </p:nvPr>
        </p:nvSpPr>
        <p:spPr/>
        <p:txBody>
          <a:bodyPr/>
          <a:lstStyle/>
          <a:p>
            <a:pPr algn="r"/>
            <a:fld id="{A9E15FFD-9433-4A06-B654-BA5177A6615A}" type="slidenum">
              <a:rPr lang="en-US" smtClean="0"/>
              <a:pPr algn="r"/>
              <a:t>68</a:t>
            </a:fld>
            <a:endParaRPr lang="en-US" dirty="0"/>
          </a:p>
        </p:txBody>
      </p:sp>
      <p:sp>
        <p:nvSpPr>
          <p:cNvPr id="8" name="Rectangle 7">
            <a:extLst>
              <a:ext uri="{FF2B5EF4-FFF2-40B4-BE49-F238E27FC236}">
                <a16:creationId xmlns:a16="http://schemas.microsoft.com/office/drawing/2014/main" id="{2D85A123-7EBB-4187-8098-ED04744A134A}"/>
              </a:ext>
            </a:extLst>
          </p:cNvPr>
          <p:cNvSpPr/>
          <p:nvPr/>
        </p:nvSpPr>
        <p:spPr>
          <a:xfrm>
            <a:off x="6991940" y="5505688"/>
            <a:ext cx="4647565" cy="1752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40343348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F955B-7409-4011-B9EC-6139D92BB286}"/>
              </a:ext>
            </a:extLst>
          </p:cNvPr>
          <p:cNvSpPr>
            <a:spLocks noGrp="1"/>
          </p:cNvSpPr>
          <p:nvPr>
            <p:ph type="title"/>
          </p:nvPr>
        </p:nvSpPr>
        <p:spPr/>
        <p:txBody>
          <a:bodyPr/>
          <a:lstStyle/>
          <a:p>
            <a:r>
              <a:rPr lang="en-US" dirty="0"/>
              <a:t>Running Load vs. Displacement analyzer</a:t>
            </a:r>
          </a:p>
        </p:txBody>
      </p:sp>
      <p:sp>
        <p:nvSpPr>
          <p:cNvPr id="3" name="Content Placeholder 2">
            <a:extLst>
              <a:ext uri="{FF2B5EF4-FFF2-40B4-BE49-F238E27FC236}">
                <a16:creationId xmlns:a16="http://schemas.microsoft.com/office/drawing/2014/main" id="{C33287FC-9684-43B4-BF5C-854378A39AA7}"/>
              </a:ext>
            </a:extLst>
          </p:cNvPr>
          <p:cNvSpPr>
            <a:spLocks noGrp="1"/>
          </p:cNvSpPr>
          <p:nvPr>
            <p:ph idx="1"/>
          </p:nvPr>
        </p:nvSpPr>
        <p:spPr>
          <a:xfrm>
            <a:off x="1024128" y="2084832"/>
            <a:ext cx="4637368" cy="4731249"/>
          </a:xfrm>
        </p:spPr>
        <p:txBody>
          <a:bodyPr>
            <a:normAutofit fontScale="92500"/>
          </a:bodyPr>
          <a:lstStyle/>
          <a:p>
            <a:pPr marL="514350" indent="-514350">
              <a:buFont typeface="+mj-lt"/>
              <a:buAutoNum type="arabicPeriod" startAt="14"/>
            </a:pPr>
            <a:r>
              <a:rPr lang="en-US" dirty="0"/>
              <a:t>Verify Data</a:t>
            </a:r>
          </a:p>
          <a:p>
            <a:pPr>
              <a:buFont typeface="Arial" panose="020B0604020202020204" pitchFamily="34" charset="0"/>
              <a:buChar char="•"/>
            </a:pPr>
            <a:r>
              <a:rPr lang="en-US" sz="1600" dirty="0"/>
              <a:t> In this spreadsheet, there will be a tab for each relative analyzed</a:t>
            </a:r>
          </a:p>
          <a:p>
            <a:pPr>
              <a:buFont typeface="Arial" panose="020B0604020202020204" pitchFamily="34" charset="0"/>
              <a:buChar char="•"/>
            </a:pPr>
            <a:r>
              <a:rPr lang="en-US" sz="1600" dirty="0"/>
              <a:t>  In each tab there will be a table with rows for every </a:t>
            </a:r>
            <a:r>
              <a:rPr lang="en-US" sz="1600" dirty="0" err="1"/>
              <a:t>cal</a:t>
            </a:r>
            <a:r>
              <a:rPr lang="en-US" sz="1600" dirty="0"/>
              <a:t> and Book file combination analyzed (FE, LB, or AR for every construct) with all the extracted data from the hysteresis curve</a:t>
            </a:r>
          </a:p>
          <a:p>
            <a:pPr>
              <a:buFont typeface="Arial" panose="020B0604020202020204" pitchFamily="34" charset="0"/>
              <a:buChar char="•"/>
            </a:pPr>
            <a:r>
              <a:rPr lang="en-US" sz="1600" dirty="0">
                <a:latin typeface="Calibri" panose="020F0502020204030204" pitchFamily="34" charset="0"/>
                <a:cs typeface="Calibri" panose="020F0502020204030204" pitchFamily="34" charset="0"/>
              </a:rPr>
              <a:t>From these parameters other metrics can be calculated </a:t>
            </a:r>
          </a:p>
          <a:p>
            <a:pPr lvl="2">
              <a:buFont typeface="Arial" panose="020B0604020202020204" pitchFamily="34" charset="0"/>
              <a:buChar char="•"/>
            </a:pPr>
            <a:r>
              <a:rPr lang="en-US" sz="1600" dirty="0">
                <a:latin typeface="Calibri" panose="020F0502020204030204" pitchFamily="34" charset="0"/>
                <a:cs typeface="Calibri" panose="020F0502020204030204" pitchFamily="34" charset="0"/>
              </a:rPr>
              <a:t>Sigmoidity: NZS/EZS</a:t>
            </a:r>
          </a:p>
          <a:p>
            <a:pPr lvl="2">
              <a:buFont typeface="Arial" panose="020B0604020202020204" pitchFamily="34" charset="0"/>
              <a:buChar char="•"/>
            </a:pPr>
            <a:r>
              <a:rPr lang="en-US" sz="1600" dirty="0">
                <a:latin typeface="Calibri" panose="020F0502020204030204" pitchFamily="34" charset="0"/>
                <a:cs typeface="Calibri" panose="020F0502020204030204" pitchFamily="34" charset="0"/>
              </a:rPr>
              <a:t>Normalized NZ: NZ/ROM</a:t>
            </a:r>
          </a:p>
          <a:p>
            <a:pPr>
              <a:buFont typeface="Arial" panose="020B0604020202020204" pitchFamily="34" charset="0"/>
              <a:buChar char="•"/>
            </a:pPr>
            <a:r>
              <a:rPr lang="en-US" sz="1600" dirty="0"/>
              <a:t>It should be noted that because the resolution of the OptoTrak data is reduced to make it compatible with the Load data, the ROM in the hysteresis curve might be less than the ROM of the raw OptoTrak data</a:t>
            </a:r>
          </a:p>
          <a:p>
            <a:pPr>
              <a:buFont typeface="Arial" panose="020B0604020202020204" pitchFamily="34" charset="0"/>
              <a:buChar char="•"/>
            </a:pPr>
            <a:r>
              <a:rPr lang="en-US" sz="1600" dirty="0"/>
              <a:t>Differences between raw and process ROM are typically between 0-2</a:t>
            </a:r>
            <a:r>
              <a:rPr lang="en-US" sz="1600" dirty="0">
                <a:latin typeface="Calibri" panose="020F0502020204030204" pitchFamily="34" charset="0"/>
                <a:cs typeface="Calibri" panose="020F0502020204030204" pitchFamily="34" charset="0"/>
              </a:rPr>
              <a:t>⁰ and </a:t>
            </a:r>
            <a:r>
              <a:rPr lang="en-US" sz="1600" dirty="0"/>
              <a:t>must be evaluated before using ROM in any part of the greater analysis </a:t>
            </a:r>
          </a:p>
          <a:p>
            <a:pPr>
              <a:buFont typeface="Arial" panose="020B0604020202020204" pitchFamily="34" charset="0"/>
              <a:buChar char="•"/>
            </a:pPr>
            <a:endParaRPr lang="en-US" sz="1300" dirty="0"/>
          </a:p>
        </p:txBody>
      </p:sp>
      <p:sp>
        <p:nvSpPr>
          <p:cNvPr id="4" name="Slide Number Placeholder 3">
            <a:extLst>
              <a:ext uri="{FF2B5EF4-FFF2-40B4-BE49-F238E27FC236}">
                <a16:creationId xmlns:a16="http://schemas.microsoft.com/office/drawing/2014/main" id="{267E71D7-6A16-4710-8AE0-1877CC1FAD1F}"/>
              </a:ext>
            </a:extLst>
          </p:cNvPr>
          <p:cNvSpPr>
            <a:spLocks noGrp="1"/>
          </p:cNvSpPr>
          <p:nvPr>
            <p:ph type="sldNum" sz="quarter" idx="12"/>
          </p:nvPr>
        </p:nvSpPr>
        <p:spPr/>
        <p:txBody>
          <a:bodyPr/>
          <a:lstStyle/>
          <a:p>
            <a:pPr algn="r"/>
            <a:fld id="{A9E15FFD-9433-4A06-B654-BA5177A6615A}" type="slidenum">
              <a:rPr lang="en-US" smtClean="0"/>
              <a:pPr algn="r"/>
              <a:t>69</a:t>
            </a:fld>
            <a:endParaRPr lang="en-US" dirty="0"/>
          </a:p>
        </p:txBody>
      </p:sp>
      <p:pic>
        <p:nvPicPr>
          <p:cNvPr id="9" name="Picture 8">
            <a:extLst>
              <a:ext uri="{FF2B5EF4-FFF2-40B4-BE49-F238E27FC236}">
                <a16:creationId xmlns:a16="http://schemas.microsoft.com/office/drawing/2014/main" id="{C1C190A2-1942-4601-B426-B4F33BA4E6E6}"/>
              </a:ext>
            </a:extLst>
          </p:cNvPr>
          <p:cNvPicPr/>
          <p:nvPr/>
        </p:nvPicPr>
        <p:blipFill>
          <a:blip r:embed="rId2"/>
          <a:stretch>
            <a:fillRect/>
          </a:stretch>
        </p:blipFill>
        <p:spPr>
          <a:xfrm>
            <a:off x="6096000" y="2635117"/>
            <a:ext cx="5715000" cy="2647002"/>
          </a:xfrm>
          <a:prstGeom prst="rect">
            <a:avLst/>
          </a:prstGeom>
        </p:spPr>
      </p:pic>
    </p:spTree>
    <p:extLst>
      <p:ext uri="{BB962C8B-B14F-4D97-AF65-F5344CB8AC3E}">
        <p14:creationId xmlns:p14="http://schemas.microsoft.com/office/powerpoint/2010/main" val="2855644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D0797-4EC7-4996-A689-A6F9BF118FCE}"/>
              </a:ext>
            </a:extLst>
          </p:cNvPr>
          <p:cNvSpPr>
            <a:spLocks noGrp="1"/>
          </p:cNvSpPr>
          <p:nvPr>
            <p:ph type="title"/>
          </p:nvPr>
        </p:nvSpPr>
        <p:spPr/>
        <p:txBody>
          <a:bodyPr/>
          <a:lstStyle/>
          <a:p>
            <a:r>
              <a:rPr lang="en-US" dirty="0"/>
              <a:t>BEYOND ROM: Example</a:t>
            </a:r>
          </a:p>
        </p:txBody>
      </p:sp>
      <p:sp>
        <p:nvSpPr>
          <p:cNvPr id="3" name="Content Placeholder 2">
            <a:extLst>
              <a:ext uri="{FF2B5EF4-FFF2-40B4-BE49-F238E27FC236}">
                <a16:creationId xmlns:a16="http://schemas.microsoft.com/office/drawing/2014/main" id="{5B45DB63-F7B7-4828-BDAF-AEFD6D345BC4}"/>
              </a:ext>
            </a:extLst>
          </p:cNvPr>
          <p:cNvSpPr>
            <a:spLocks noGrp="1"/>
          </p:cNvSpPr>
          <p:nvPr>
            <p:ph idx="1"/>
          </p:nvPr>
        </p:nvSpPr>
        <p:spPr>
          <a:xfrm>
            <a:off x="1024129" y="1936376"/>
            <a:ext cx="4634393" cy="4534328"/>
          </a:xfrm>
        </p:spPr>
        <p:txBody>
          <a:bodyPr>
            <a:noAutofit/>
          </a:bodyPr>
          <a:lstStyle/>
          <a:p>
            <a:pPr>
              <a:buFont typeface="Arial" panose="020B0604020202020204" pitchFamily="34" charset="0"/>
              <a:buChar char="•"/>
            </a:pPr>
            <a:r>
              <a:rPr lang="en-US" sz="2400" dirty="0"/>
              <a:t> This is data from a T12-L1 specimen </a:t>
            </a:r>
            <a:endParaRPr lang="en-US" sz="1200" dirty="0"/>
          </a:p>
          <a:p>
            <a:pPr>
              <a:buFont typeface="Arial" panose="020B0604020202020204" pitchFamily="34" charset="0"/>
              <a:buChar char="•"/>
            </a:pPr>
            <a:r>
              <a:rPr lang="en-US" dirty="0"/>
              <a:t> There is similar ROM, but clearly, these curves are different</a:t>
            </a:r>
          </a:p>
          <a:p>
            <a:pPr>
              <a:buFont typeface="Arial" panose="020B0604020202020204" pitchFamily="34" charset="0"/>
              <a:buChar char="•"/>
            </a:pPr>
            <a:r>
              <a:rPr lang="en-US" sz="2400" dirty="0"/>
              <a:t> Can we still say motion is the same?</a:t>
            </a:r>
          </a:p>
          <a:p>
            <a:pPr marL="0" indent="0">
              <a:buNone/>
            </a:pPr>
            <a:endParaRPr lang="en-US" sz="2400" dirty="0"/>
          </a:p>
        </p:txBody>
      </p:sp>
      <p:sp>
        <p:nvSpPr>
          <p:cNvPr id="4" name="Slide Number Placeholder 3">
            <a:extLst>
              <a:ext uri="{FF2B5EF4-FFF2-40B4-BE49-F238E27FC236}">
                <a16:creationId xmlns:a16="http://schemas.microsoft.com/office/drawing/2014/main" id="{E650D49C-95F0-4E90-A433-38F89CEE6298}"/>
              </a:ext>
            </a:extLst>
          </p:cNvPr>
          <p:cNvSpPr>
            <a:spLocks noGrp="1"/>
          </p:cNvSpPr>
          <p:nvPr>
            <p:ph type="sldNum" sz="quarter" idx="12"/>
          </p:nvPr>
        </p:nvSpPr>
        <p:spPr/>
        <p:txBody>
          <a:bodyPr/>
          <a:lstStyle/>
          <a:p>
            <a:fld id="{A9E15FFD-9433-4A06-B654-BA5177A6615A}" type="slidenum">
              <a:rPr lang="en-US" smtClean="0"/>
              <a:t>7</a:t>
            </a:fld>
            <a:endParaRPr lang="en-US"/>
          </a:p>
        </p:txBody>
      </p:sp>
      <p:pic>
        <p:nvPicPr>
          <p:cNvPr id="13" name="Picture 12">
            <a:extLst>
              <a:ext uri="{FF2B5EF4-FFF2-40B4-BE49-F238E27FC236}">
                <a16:creationId xmlns:a16="http://schemas.microsoft.com/office/drawing/2014/main" id="{64B4D82C-4BBC-491B-9922-5BE33C32D511}"/>
              </a:ext>
            </a:extLst>
          </p:cNvPr>
          <p:cNvPicPr>
            <a:picLocks noChangeAspect="1"/>
          </p:cNvPicPr>
          <p:nvPr/>
        </p:nvPicPr>
        <p:blipFill>
          <a:blip r:embed="rId2"/>
          <a:stretch>
            <a:fillRect/>
          </a:stretch>
        </p:blipFill>
        <p:spPr>
          <a:xfrm>
            <a:off x="5884164" y="1860457"/>
            <a:ext cx="5956308" cy="4127350"/>
          </a:xfrm>
          <a:prstGeom prst="rect">
            <a:avLst/>
          </a:prstGeom>
        </p:spPr>
      </p:pic>
    </p:spTree>
    <p:extLst>
      <p:ext uri="{BB962C8B-B14F-4D97-AF65-F5344CB8AC3E}">
        <p14:creationId xmlns:p14="http://schemas.microsoft.com/office/powerpoint/2010/main" val="23796196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8FB067-CB45-4E39-9FBD-4EA0EDCB6693}"/>
              </a:ext>
            </a:extLst>
          </p:cNvPr>
          <p:cNvPicPr/>
          <p:nvPr/>
        </p:nvPicPr>
        <p:blipFill>
          <a:blip r:embed="rId2"/>
          <a:stretch>
            <a:fillRect/>
          </a:stretch>
        </p:blipFill>
        <p:spPr>
          <a:xfrm>
            <a:off x="5884164" y="2286000"/>
            <a:ext cx="5943600" cy="3067685"/>
          </a:xfrm>
          <a:prstGeom prst="rect">
            <a:avLst/>
          </a:prstGeom>
        </p:spPr>
      </p:pic>
      <p:sp>
        <p:nvSpPr>
          <p:cNvPr id="2" name="Title 1">
            <a:extLst>
              <a:ext uri="{FF2B5EF4-FFF2-40B4-BE49-F238E27FC236}">
                <a16:creationId xmlns:a16="http://schemas.microsoft.com/office/drawing/2014/main" id="{4A4F955B-7409-4011-B9EC-6139D92BB286}"/>
              </a:ext>
            </a:extLst>
          </p:cNvPr>
          <p:cNvSpPr>
            <a:spLocks noGrp="1"/>
          </p:cNvSpPr>
          <p:nvPr>
            <p:ph type="title"/>
          </p:nvPr>
        </p:nvSpPr>
        <p:spPr/>
        <p:txBody>
          <a:bodyPr/>
          <a:lstStyle/>
          <a:p>
            <a:r>
              <a:rPr lang="en-US" dirty="0"/>
              <a:t>Running Load vs. Displacement analyzer</a:t>
            </a:r>
          </a:p>
        </p:txBody>
      </p:sp>
      <p:sp>
        <p:nvSpPr>
          <p:cNvPr id="3" name="Content Placeholder 2">
            <a:extLst>
              <a:ext uri="{FF2B5EF4-FFF2-40B4-BE49-F238E27FC236}">
                <a16:creationId xmlns:a16="http://schemas.microsoft.com/office/drawing/2014/main" id="{C33287FC-9684-43B4-BF5C-854378A39AA7}"/>
              </a:ext>
            </a:extLst>
          </p:cNvPr>
          <p:cNvSpPr>
            <a:spLocks noGrp="1"/>
          </p:cNvSpPr>
          <p:nvPr>
            <p:ph idx="1"/>
          </p:nvPr>
        </p:nvSpPr>
        <p:spPr>
          <a:xfrm>
            <a:off x="1024130" y="2286000"/>
            <a:ext cx="4637368" cy="4455858"/>
          </a:xfrm>
        </p:spPr>
        <p:txBody>
          <a:bodyPr>
            <a:normAutofit/>
          </a:bodyPr>
          <a:lstStyle/>
          <a:p>
            <a:pPr marL="514350" indent="-514350">
              <a:buFont typeface="+mj-lt"/>
              <a:buAutoNum type="arabicPeriod" startAt="14"/>
            </a:pPr>
            <a:r>
              <a:rPr lang="en-US" dirty="0"/>
              <a:t>Verify Data</a:t>
            </a:r>
          </a:p>
          <a:p>
            <a:pPr>
              <a:buFont typeface="Arial" panose="020B0604020202020204" pitchFamily="34" charset="0"/>
              <a:buChar char="•"/>
            </a:pPr>
            <a:r>
              <a:rPr lang="en-US" sz="1600" dirty="0"/>
              <a:t>  In the folder containing the Load data used in this analysis, there should appear a new folder called “Angular Displacement VS Load Plots”</a:t>
            </a:r>
          </a:p>
          <a:p>
            <a:pPr>
              <a:buFont typeface="Arial" panose="020B0604020202020204" pitchFamily="34" charset="0"/>
              <a:buChar char="•"/>
            </a:pPr>
            <a:r>
              <a:rPr lang="en-US" sz="1600" dirty="0"/>
              <a:t>  In this folder, there will be 3 types of files for every </a:t>
            </a:r>
            <a:r>
              <a:rPr lang="en-US" sz="1600" dirty="0" err="1"/>
              <a:t>cal</a:t>
            </a:r>
            <a:r>
              <a:rPr lang="en-US" sz="1600" dirty="0"/>
              <a:t> and Book file combination analyzed</a:t>
            </a:r>
          </a:p>
          <a:p>
            <a:pPr>
              <a:buFont typeface="Arial" panose="020B0604020202020204" pitchFamily="34" charset="0"/>
              <a:buChar char="•"/>
            </a:pPr>
            <a:r>
              <a:rPr lang="en-US" sz="1600" dirty="0"/>
              <a:t>  These will include JPEGs, MATLAB Figs, and Excel spreadsheets</a:t>
            </a:r>
          </a:p>
          <a:p>
            <a:pPr lvl="1">
              <a:buFont typeface="Arial" panose="020B0604020202020204" pitchFamily="34" charset="0"/>
              <a:buChar char="•"/>
            </a:pPr>
            <a:r>
              <a:rPr lang="en-US" sz="1600" dirty="0"/>
              <a:t>JPEGs and MATLAB Figs have the annotated hysteresis curves for reference and verification of data</a:t>
            </a:r>
          </a:p>
        </p:txBody>
      </p:sp>
      <p:sp>
        <p:nvSpPr>
          <p:cNvPr id="4" name="Slide Number Placeholder 3">
            <a:extLst>
              <a:ext uri="{FF2B5EF4-FFF2-40B4-BE49-F238E27FC236}">
                <a16:creationId xmlns:a16="http://schemas.microsoft.com/office/drawing/2014/main" id="{267E71D7-6A16-4710-8AE0-1877CC1FAD1F}"/>
              </a:ext>
            </a:extLst>
          </p:cNvPr>
          <p:cNvSpPr>
            <a:spLocks noGrp="1"/>
          </p:cNvSpPr>
          <p:nvPr>
            <p:ph type="sldNum" sz="quarter" idx="12"/>
          </p:nvPr>
        </p:nvSpPr>
        <p:spPr/>
        <p:txBody>
          <a:bodyPr/>
          <a:lstStyle/>
          <a:p>
            <a:pPr algn="r"/>
            <a:fld id="{A9E15FFD-9433-4A06-B654-BA5177A6615A}" type="slidenum">
              <a:rPr lang="en-US" smtClean="0"/>
              <a:pPr algn="r"/>
              <a:t>70</a:t>
            </a:fld>
            <a:endParaRPr lang="en-US" dirty="0"/>
          </a:p>
        </p:txBody>
      </p:sp>
    </p:spTree>
    <p:extLst>
      <p:ext uri="{BB962C8B-B14F-4D97-AF65-F5344CB8AC3E}">
        <p14:creationId xmlns:p14="http://schemas.microsoft.com/office/powerpoint/2010/main" val="33482050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3287FC-9684-43B4-BF5C-854378A39AA7}"/>
              </a:ext>
            </a:extLst>
          </p:cNvPr>
          <p:cNvSpPr>
            <a:spLocks noGrp="1"/>
          </p:cNvSpPr>
          <p:nvPr>
            <p:ph idx="1"/>
          </p:nvPr>
        </p:nvSpPr>
        <p:spPr>
          <a:xfrm>
            <a:off x="1024130" y="2285998"/>
            <a:ext cx="4617913" cy="4815193"/>
          </a:xfrm>
        </p:spPr>
        <p:txBody>
          <a:bodyPr>
            <a:normAutofit fontScale="92500" lnSpcReduction="20000"/>
          </a:bodyPr>
          <a:lstStyle/>
          <a:p>
            <a:pPr marL="514350" indent="-514350">
              <a:buFont typeface="+mj-lt"/>
              <a:buAutoNum type="arabicPeriod" startAt="14"/>
            </a:pPr>
            <a:r>
              <a:rPr lang="en-US" dirty="0"/>
              <a:t>Verify Data</a:t>
            </a:r>
          </a:p>
          <a:p>
            <a:pPr>
              <a:buFont typeface="Arial" panose="020B0604020202020204" pitchFamily="34" charset="0"/>
              <a:buChar char="•"/>
            </a:pPr>
            <a:r>
              <a:rPr lang="en-US" sz="1600" dirty="0"/>
              <a:t>  In the folder containing the Load data used in this analysis, there should appear a new folder called “Angular Displacement VS Load Plots”</a:t>
            </a:r>
          </a:p>
          <a:p>
            <a:pPr>
              <a:buFont typeface="Arial" panose="020B0604020202020204" pitchFamily="34" charset="0"/>
              <a:buChar char="•"/>
            </a:pPr>
            <a:r>
              <a:rPr lang="en-US" sz="1600" dirty="0"/>
              <a:t>  In this folder, there will be 3 types of files for every </a:t>
            </a:r>
            <a:r>
              <a:rPr lang="en-US" sz="1600" dirty="0" err="1"/>
              <a:t>cal</a:t>
            </a:r>
            <a:r>
              <a:rPr lang="en-US" sz="1600" dirty="0"/>
              <a:t> and Book file combination analyzed</a:t>
            </a:r>
          </a:p>
          <a:p>
            <a:pPr>
              <a:buFont typeface="Arial" panose="020B0604020202020204" pitchFamily="34" charset="0"/>
              <a:buChar char="•"/>
            </a:pPr>
            <a:r>
              <a:rPr lang="en-US" sz="1600" dirty="0"/>
              <a:t>  These will include JPEGs, MATLAB Figs, and Excel spreadsheets</a:t>
            </a:r>
          </a:p>
          <a:p>
            <a:pPr lvl="1">
              <a:buFont typeface="Arial" panose="020B0604020202020204" pitchFamily="34" charset="0"/>
              <a:buChar char="•"/>
            </a:pPr>
            <a:r>
              <a:rPr lang="en-US" sz="1600" dirty="0"/>
              <a:t>JPEGs and MATLAB Figs have the annotated hysteresis curves for reference and verification of data</a:t>
            </a:r>
          </a:p>
          <a:p>
            <a:pPr lvl="1">
              <a:buFont typeface="Arial" panose="020B0604020202020204" pitchFamily="34" charset="0"/>
              <a:buChar char="•"/>
            </a:pPr>
            <a:r>
              <a:rPr lang="en-US" sz="1600" b="1" dirty="0"/>
              <a:t>Excel spreadsheets </a:t>
            </a:r>
            <a:r>
              <a:rPr lang="en-US" sz="1600" dirty="0"/>
              <a:t>have all the processed data (3 cycles of time, displacement, load) and the data for the hysteresis curve (last cycle time, displacement, and load) that was analyzed by the application</a:t>
            </a:r>
          </a:p>
          <a:p>
            <a:pPr lvl="2">
              <a:buFont typeface="Arial" panose="020B0604020202020204" pitchFamily="34" charset="0"/>
              <a:buChar char="•"/>
            </a:pPr>
            <a:r>
              <a:rPr lang="en-US" sz="1600" dirty="0"/>
              <a:t>These can be used to re-create and manually re-analyze the hysteresis curves if necessary</a:t>
            </a:r>
          </a:p>
          <a:p>
            <a:pPr lvl="2">
              <a:buFont typeface="Arial" panose="020B0604020202020204" pitchFamily="34" charset="0"/>
              <a:buChar char="•"/>
            </a:pPr>
            <a:r>
              <a:rPr lang="en-US" sz="1600" dirty="0"/>
              <a:t>If the hysteresis curve looks as expected, the user can usually trust the results; however, if the curve looks “wonky”, the user should consider correcting the OptoTrak data in the application (slides 46-47) or in the </a:t>
            </a:r>
            <a:r>
              <a:rPr lang="en-US" sz="1600" dirty="0" err="1"/>
              <a:t>cal</a:t>
            </a:r>
            <a:r>
              <a:rPr lang="en-US" sz="1600" dirty="0"/>
              <a:t> or Book files or manually extracting parameters in the output </a:t>
            </a:r>
            <a:r>
              <a:rPr lang="en-US" sz="1600" b="1" dirty="0"/>
              <a:t>Excel spreadsheets</a:t>
            </a:r>
          </a:p>
        </p:txBody>
      </p:sp>
      <p:pic>
        <p:nvPicPr>
          <p:cNvPr id="8" name="Picture 7">
            <a:extLst>
              <a:ext uri="{FF2B5EF4-FFF2-40B4-BE49-F238E27FC236}">
                <a16:creationId xmlns:a16="http://schemas.microsoft.com/office/drawing/2014/main" id="{F954A931-9DBA-4FD5-91F9-83A81BB88583}"/>
              </a:ext>
            </a:extLst>
          </p:cNvPr>
          <p:cNvPicPr/>
          <p:nvPr/>
        </p:nvPicPr>
        <p:blipFill>
          <a:blip r:embed="rId2"/>
          <a:stretch>
            <a:fillRect/>
          </a:stretch>
        </p:blipFill>
        <p:spPr>
          <a:xfrm>
            <a:off x="6294966" y="3771672"/>
            <a:ext cx="5029200" cy="2970186"/>
          </a:xfrm>
          <a:prstGeom prst="rect">
            <a:avLst/>
          </a:prstGeom>
          <a:ln>
            <a:solidFill>
              <a:schemeClr val="accent1"/>
            </a:solidFill>
          </a:ln>
        </p:spPr>
      </p:pic>
      <p:sp>
        <p:nvSpPr>
          <p:cNvPr id="2" name="Title 1">
            <a:extLst>
              <a:ext uri="{FF2B5EF4-FFF2-40B4-BE49-F238E27FC236}">
                <a16:creationId xmlns:a16="http://schemas.microsoft.com/office/drawing/2014/main" id="{4A4F955B-7409-4011-B9EC-6139D92BB286}"/>
              </a:ext>
            </a:extLst>
          </p:cNvPr>
          <p:cNvSpPr>
            <a:spLocks noGrp="1"/>
          </p:cNvSpPr>
          <p:nvPr>
            <p:ph type="title"/>
          </p:nvPr>
        </p:nvSpPr>
        <p:spPr/>
        <p:txBody>
          <a:bodyPr/>
          <a:lstStyle/>
          <a:p>
            <a:r>
              <a:rPr lang="en-US" dirty="0"/>
              <a:t>Running Load vs. Displacement analyzer</a:t>
            </a:r>
          </a:p>
        </p:txBody>
      </p:sp>
      <p:sp>
        <p:nvSpPr>
          <p:cNvPr id="4" name="Slide Number Placeholder 3">
            <a:extLst>
              <a:ext uri="{FF2B5EF4-FFF2-40B4-BE49-F238E27FC236}">
                <a16:creationId xmlns:a16="http://schemas.microsoft.com/office/drawing/2014/main" id="{267E71D7-6A16-4710-8AE0-1877CC1FAD1F}"/>
              </a:ext>
            </a:extLst>
          </p:cNvPr>
          <p:cNvSpPr>
            <a:spLocks noGrp="1"/>
          </p:cNvSpPr>
          <p:nvPr>
            <p:ph type="sldNum" sz="quarter" idx="12"/>
          </p:nvPr>
        </p:nvSpPr>
        <p:spPr/>
        <p:txBody>
          <a:bodyPr/>
          <a:lstStyle/>
          <a:p>
            <a:pPr algn="r"/>
            <a:fld id="{A9E15FFD-9433-4A06-B654-BA5177A6615A}" type="slidenum">
              <a:rPr lang="en-US" smtClean="0"/>
              <a:pPr algn="r"/>
              <a:t>71</a:t>
            </a:fld>
            <a:endParaRPr lang="en-US" dirty="0"/>
          </a:p>
        </p:txBody>
      </p:sp>
      <p:pic>
        <p:nvPicPr>
          <p:cNvPr id="7" name="Picture 6">
            <a:extLst>
              <a:ext uri="{FF2B5EF4-FFF2-40B4-BE49-F238E27FC236}">
                <a16:creationId xmlns:a16="http://schemas.microsoft.com/office/drawing/2014/main" id="{403BFFBC-D2B0-45AA-B89A-E1738D1E8AE2}"/>
              </a:ext>
            </a:extLst>
          </p:cNvPr>
          <p:cNvPicPr/>
          <p:nvPr/>
        </p:nvPicPr>
        <p:blipFill>
          <a:blip r:embed="rId3"/>
          <a:stretch>
            <a:fillRect/>
          </a:stretch>
        </p:blipFill>
        <p:spPr>
          <a:xfrm>
            <a:off x="6294966" y="1813630"/>
            <a:ext cx="5029200" cy="2970186"/>
          </a:xfrm>
          <a:prstGeom prst="rect">
            <a:avLst/>
          </a:prstGeom>
          <a:ln>
            <a:solidFill>
              <a:schemeClr val="accent1"/>
            </a:solidFill>
          </a:ln>
        </p:spPr>
      </p:pic>
    </p:spTree>
    <p:extLst>
      <p:ext uri="{BB962C8B-B14F-4D97-AF65-F5344CB8AC3E}">
        <p14:creationId xmlns:p14="http://schemas.microsoft.com/office/powerpoint/2010/main" val="7314565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3287FC-9684-43B4-BF5C-854378A39AA7}"/>
              </a:ext>
            </a:extLst>
          </p:cNvPr>
          <p:cNvSpPr>
            <a:spLocks noGrp="1"/>
          </p:cNvSpPr>
          <p:nvPr>
            <p:ph idx="1"/>
          </p:nvPr>
        </p:nvSpPr>
        <p:spPr>
          <a:xfrm>
            <a:off x="1024130" y="2285998"/>
            <a:ext cx="4784002" cy="4815193"/>
          </a:xfrm>
        </p:spPr>
        <p:txBody>
          <a:bodyPr>
            <a:normAutofit/>
          </a:bodyPr>
          <a:lstStyle/>
          <a:p>
            <a:pPr marL="514350" indent="-514350">
              <a:buFont typeface="+mj-lt"/>
              <a:buAutoNum type="arabicPeriod" startAt="15"/>
            </a:pPr>
            <a:r>
              <a:rPr lang="en-US" dirty="0"/>
              <a:t>Fatal Errors</a:t>
            </a:r>
          </a:p>
          <a:p>
            <a:pPr>
              <a:buFont typeface="Arial" panose="020B0604020202020204" pitchFamily="34" charset="0"/>
              <a:buChar char="•"/>
            </a:pPr>
            <a:r>
              <a:rPr lang="en-US" sz="1500" dirty="0"/>
              <a:t>  If, for whatever reason, the application encounters a fatal error that prevents it from running the analysis, a warning message will pop up before the program closes</a:t>
            </a:r>
          </a:p>
          <a:p>
            <a:pPr>
              <a:buFont typeface="Arial" panose="020B0604020202020204" pitchFamily="34" charset="0"/>
              <a:buChar char="•"/>
            </a:pPr>
            <a:r>
              <a:rPr lang="en-US" sz="1500" dirty="0"/>
              <a:t>  There are a number of reasons that this may occur, but some of the most common include:</a:t>
            </a:r>
          </a:p>
          <a:p>
            <a:pPr lvl="1">
              <a:buFont typeface="Arial" panose="020B0604020202020204" pitchFamily="34" charset="0"/>
              <a:buChar char="•"/>
            </a:pPr>
            <a:r>
              <a:rPr lang="en-US" sz="1500" dirty="0"/>
              <a:t>Problems accessing data on the server, often because path names are too long</a:t>
            </a:r>
          </a:p>
          <a:p>
            <a:pPr lvl="1">
              <a:buFont typeface="Arial" panose="020B0604020202020204" pitchFamily="34" charset="0"/>
              <a:buChar char="•"/>
            </a:pPr>
            <a:r>
              <a:rPr lang="en-US" sz="1500" dirty="0"/>
              <a:t>Discontinuities in the OptoTrak data usually due to blocked rigid bodies</a:t>
            </a:r>
          </a:p>
          <a:p>
            <a:pPr lvl="1">
              <a:buFont typeface="Arial" panose="020B0604020202020204" pitchFamily="34" charset="0"/>
              <a:buChar char="•"/>
            </a:pPr>
            <a:r>
              <a:rPr lang="en-US" sz="1500" dirty="0"/>
              <a:t>Severely abnormal OptoTrack data where peaks cannot be determined (e.g. high drift or extremely low ROM)</a:t>
            </a:r>
          </a:p>
          <a:p>
            <a:pPr lvl="1">
              <a:buFont typeface="Arial" panose="020B0604020202020204" pitchFamily="34" charset="0"/>
              <a:buChar char="•"/>
            </a:pPr>
            <a:r>
              <a:rPr lang="en-US" sz="1500" dirty="0"/>
              <a:t>Extra columns in the OptoTrak data that are not part of the original output (e.g. when normalizing relatives)</a:t>
            </a:r>
          </a:p>
          <a:p>
            <a:pPr lvl="1">
              <a:buFont typeface="Arial" panose="020B0604020202020204" pitchFamily="34" charset="0"/>
              <a:buChar char="•"/>
            </a:pPr>
            <a:r>
              <a:rPr lang="en-US" sz="1500" dirty="0"/>
              <a:t>Mismatch in the number of OptoTrak and Load files</a:t>
            </a:r>
          </a:p>
          <a:p>
            <a:pPr lvl="1">
              <a:buFont typeface="Arial" panose="020B0604020202020204" pitchFamily="34" charset="0"/>
              <a:buChar char="•"/>
            </a:pPr>
            <a:r>
              <a:rPr lang="en-US" sz="1500" dirty="0"/>
              <a:t>Too much lag in the OptoTrak data</a:t>
            </a:r>
          </a:p>
          <a:p>
            <a:pPr lvl="1">
              <a:buFont typeface="Arial" panose="020B0604020202020204" pitchFamily="34" charset="0"/>
              <a:buChar char="•"/>
            </a:pPr>
            <a:endParaRPr lang="en-US" sz="900" dirty="0"/>
          </a:p>
          <a:p>
            <a:pPr>
              <a:buFont typeface="Arial" panose="020B0604020202020204" pitchFamily="34" charset="0"/>
              <a:buChar char="•"/>
            </a:pPr>
            <a:endParaRPr lang="en-US" sz="1100" b="1" dirty="0"/>
          </a:p>
        </p:txBody>
      </p:sp>
      <p:sp>
        <p:nvSpPr>
          <p:cNvPr id="2" name="Title 1">
            <a:extLst>
              <a:ext uri="{FF2B5EF4-FFF2-40B4-BE49-F238E27FC236}">
                <a16:creationId xmlns:a16="http://schemas.microsoft.com/office/drawing/2014/main" id="{4A4F955B-7409-4011-B9EC-6139D92BB286}"/>
              </a:ext>
            </a:extLst>
          </p:cNvPr>
          <p:cNvSpPr>
            <a:spLocks noGrp="1"/>
          </p:cNvSpPr>
          <p:nvPr>
            <p:ph type="title"/>
          </p:nvPr>
        </p:nvSpPr>
        <p:spPr/>
        <p:txBody>
          <a:bodyPr/>
          <a:lstStyle/>
          <a:p>
            <a:r>
              <a:rPr lang="en-US" dirty="0"/>
              <a:t>Running Load vs. Displacement analyzer</a:t>
            </a:r>
          </a:p>
        </p:txBody>
      </p:sp>
      <p:sp>
        <p:nvSpPr>
          <p:cNvPr id="4" name="Slide Number Placeholder 3">
            <a:extLst>
              <a:ext uri="{FF2B5EF4-FFF2-40B4-BE49-F238E27FC236}">
                <a16:creationId xmlns:a16="http://schemas.microsoft.com/office/drawing/2014/main" id="{267E71D7-6A16-4710-8AE0-1877CC1FAD1F}"/>
              </a:ext>
            </a:extLst>
          </p:cNvPr>
          <p:cNvSpPr>
            <a:spLocks noGrp="1"/>
          </p:cNvSpPr>
          <p:nvPr>
            <p:ph type="sldNum" sz="quarter" idx="12"/>
          </p:nvPr>
        </p:nvSpPr>
        <p:spPr/>
        <p:txBody>
          <a:bodyPr/>
          <a:lstStyle/>
          <a:p>
            <a:pPr algn="r"/>
            <a:fld id="{A9E15FFD-9433-4A06-B654-BA5177A6615A}" type="slidenum">
              <a:rPr lang="en-US" smtClean="0"/>
              <a:pPr algn="r"/>
              <a:t>72</a:t>
            </a:fld>
            <a:endParaRPr lang="en-US" dirty="0"/>
          </a:p>
        </p:txBody>
      </p:sp>
      <p:pic>
        <p:nvPicPr>
          <p:cNvPr id="11" name="Picture 10">
            <a:extLst>
              <a:ext uri="{FF2B5EF4-FFF2-40B4-BE49-F238E27FC236}">
                <a16:creationId xmlns:a16="http://schemas.microsoft.com/office/drawing/2014/main" id="{2052B828-16A1-4142-9D4B-C214E1504127}"/>
              </a:ext>
            </a:extLst>
          </p:cNvPr>
          <p:cNvPicPr/>
          <p:nvPr/>
        </p:nvPicPr>
        <p:blipFill>
          <a:blip r:embed="rId2"/>
          <a:stretch>
            <a:fillRect/>
          </a:stretch>
        </p:blipFill>
        <p:spPr>
          <a:xfrm>
            <a:off x="6926205" y="3260285"/>
            <a:ext cx="4095750" cy="1057275"/>
          </a:xfrm>
          <a:prstGeom prst="rect">
            <a:avLst/>
          </a:prstGeom>
          <a:ln>
            <a:solidFill>
              <a:schemeClr val="accent1"/>
            </a:solidFill>
          </a:ln>
        </p:spPr>
      </p:pic>
    </p:spTree>
    <p:extLst>
      <p:ext uri="{BB962C8B-B14F-4D97-AF65-F5344CB8AC3E}">
        <p14:creationId xmlns:p14="http://schemas.microsoft.com/office/powerpoint/2010/main" val="2940691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D0797-4EC7-4996-A689-A6F9BF118FCE}"/>
              </a:ext>
            </a:extLst>
          </p:cNvPr>
          <p:cNvSpPr>
            <a:spLocks noGrp="1"/>
          </p:cNvSpPr>
          <p:nvPr>
            <p:ph type="title"/>
          </p:nvPr>
        </p:nvSpPr>
        <p:spPr/>
        <p:txBody>
          <a:bodyPr/>
          <a:lstStyle/>
          <a:p>
            <a:r>
              <a:rPr lang="en-US" dirty="0"/>
              <a:t>BEYOND ROM: Example</a:t>
            </a:r>
          </a:p>
        </p:txBody>
      </p:sp>
      <p:sp>
        <p:nvSpPr>
          <p:cNvPr id="3" name="Content Placeholder 2">
            <a:extLst>
              <a:ext uri="{FF2B5EF4-FFF2-40B4-BE49-F238E27FC236}">
                <a16:creationId xmlns:a16="http://schemas.microsoft.com/office/drawing/2014/main" id="{5B45DB63-F7B7-4828-BDAF-AEFD6D345BC4}"/>
              </a:ext>
            </a:extLst>
          </p:cNvPr>
          <p:cNvSpPr>
            <a:spLocks noGrp="1"/>
          </p:cNvSpPr>
          <p:nvPr>
            <p:ph idx="1"/>
          </p:nvPr>
        </p:nvSpPr>
        <p:spPr>
          <a:xfrm>
            <a:off x="1024129" y="1936376"/>
            <a:ext cx="4634393" cy="4534328"/>
          </a:xfrm>
        </p:spPr>
        <p:txBody>
          <a:bodyPr>
            <a:noAutofit/>
          </a:bodyPr>
          <a:lstStyle/>
          <a:p>
            <a:pPr>
              <a:buFont typeface="Arial" panose="020B0604020202020204" pitchFamily="34" charset="0"/>
              <a:buChar char="•"/>
            </a:pPr>
            <a:r>
              <a:rPr lang="en-US" sz="2400" dirty="0"/>
              <a:t> This is data from a T12-L1 specimen </a:t>
            </a:r>
            <a:endParaRPr lang="en-US" sz="1200" dirty="0"/>
          </a:p>
          <a:p>
            <a:pPr>
              <a:buFont typeface="Arial" panose="020B0604020202020204" pitchFamily="34" charset="0"/>
              <a:buChar char="•"/>
            </a:pPr>
            <a:r>
              <a:rPr lang="en-US" dirty="0"/>
              <a:t> There is similar ROM, but clearly, these curves are different</a:t>
            </a:r>
          </a:p>
          <a:p>
            <a:pPr>
              <a:buFont typeface="Arial" panose="020B0604020202020204" pitchFamily="34" charset="0"/>
              <a:buChar char="•"/>
            </a:pPr>
            <a:r>
              <a:rPr lang="en-US" sz="2400" dirty="0"/>
              <a:t> Can we still say motion is the same?</a:t>
            </a:r>
          </a:p>
          <a:p>
            <a:pPr>
              <a:buFont typeface="Arial" panose="020B0604020202020204" pitchFamily="34" charset="0"/>
              <a:buChar char="•"/>
            </a:pPr>
            <a:r>
              <a:rPr lang="en-US" sz="2400" dirty="0"/>
              <a:t> How do we analyze it???</a:t>
            </a:r>
          </a:p>
          <a:p>
            <a:pPr marL="0" indent="0">
              <a:buNone/>
            </a:pPr>
            <a:endParaRPr lang="en-US" sz="2400" dirty="0"/>
          </a:p>
        </p:txBody>
      </p:sp>
      <p:sp>
        <p:nvSpPr>
          <p:cNvPr id="4" name="Slide Number Placeholder 3">
            <a:extLst>
              <a:ext uri="{FF2B5EF4-FFF2-40B4-BE49-F238E27FC236}">
                <a16:creationId xmlns:a16="http://schemas.microsoft.com/office/drawing/2014/main" id="{E650D49C-95F0-4E90-A433-38F89CEE6298}"/>
              </a:ext>
            </a:extLst>
          </p:cNvPr>
          <p:cNvSpPr>
            <a:spLocks noGrp="1"/>
          </p:cNvSpPr>
          <p:nvPr>
            <p:ph type="sldNum" sz="quarter" idx="12"/>
          </p:nvPr>
        </p:nvSpPr>
        <p:spPr/>
        <p:txBody>
          <a:bodyPr/>
          <a:lstStyle/>
          <a:p>
            <a:fld id="{A9E15FFD-9433-4A06-B654-BA5177A6615A}" type="slidenum">
              <a:rPr lang="en-US" smtClean="0"/>
              <a:t>8</a:t>
            </a:fld>
            <a:endParaRPr lang="en-US"/>
          </a:p>
        </p:txBody>
      </p:sp>
      <p:pic>
        <p:nvPicPr>
          <p:cNvPr id="13" name="Picture 12">
            <a:extLst>
              <a:ext uri="{FF2B5EF4-FFF2-40B4-BE49-F238E27FC236}">
                <a16:creationId xmlns:a16="http://schemas.microsoft.com/office/drawing/2014/main" id="{64B4D82C-4BBC-491B-9922-5BE33C32D511}"/>
              </a:ext>
            </a:extLst>
          </p:cNvPr>
          <p:cNvPicPr>
            <a:picLocks noChangeAspect="1"/>
          </p:cNvPicPr>
          <p:nvPr/>
        </p:nvPicPr>
        <p:blipFill>
          <a:blip r:embed="rId2"/>
          <a:stretch>
            <a:fillRect/>
          </a:stretch>
        </p:blipFill>
        <p:spPr>
          <a:xfrm>
            <a:off x="5884164" y="1860457"/>
            <a:ext cx="5956308" cy="4127350"/>
          </a:xfrm>
          <a:prstGeom prst="rect">
            <a:avLst/>
          </a:prstGeom>
        </p:spPr>
      </p:pic>
    </p:spTree>
    <p:extLst>
      <p:ext uri="{BB962C8B-B14F-4D97-AF65-F5344CB8AC3E}">
        <p14:creationId xmlns:p14="http://schemas.microsoft.com/office/powerpoint/2010/main" val="1112515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4C182-AACD-406E-8D03-D0E71620E40B}"/>
              </a:ext>
            </a:extLst>
          </p:cNvPr>
          <p:cNvSpPr>
            <a:spLocks noGrp="1"/>
          </p:cNvSpPr>
          <p:nvPr>
            <p:ph type="title"/>
          </p:nvPr>
        </p:nvSpPr>
        <p:spPr/>
        <p:txBody>
          <a:bodyPr/>
          <a:lstStyle/>
          <a:p>
            <a:r>
              <a:rPr lang="en-US" dirty="0"/>
              <a:t>So you want to Analyze S-curves…</a:t>
            </a:r>
          </a:p>
        </p:txBody>
      </p:sp>
      <p:sp>
        <p:nvSpPr>
          <p:cNvPr id="3" name="Content Placeholder 2">
            <a:extLst>
              <a:ext uri="{FF2B5EF4-FFF2-40B4-BE49-F238E27FC236}">
                <a16:creationId xmlns:a16="http://schemas.microsoft.com/office/drawing/2014/main" id="{17767B3C-B5F2-4B69-A7CA-0C19C2A136EA}"/>
              </a:ext>
            </a:extLst>
          </p:cNvPr>
          <p:cNvSpPr>
            <a:spLocks noGrp="1"/>
          </p:cNvSpPr>
          <p:nvPr>
            <p:ph idx="1"/>
          </p:nvPr>
        </p:nvSpPr>
        <p:spPr>
          <a:xfrm>
            <a:off x="1024129" y="2014827"/>
            <a:ext cx="6344860" cy="4294533"/>
          </a:xfrm>
        </p:spPr>
        <p:txBody>
          <a:bodyPr>
            <a:noAutofit/>
          </a:bodyPr>
          <a:lstStyle/>
          <a:p>
            <a:r>
              <a:rPr lang="en-US" sz="2400" dirty="0"/>
              <a:t>First need to know what an S-curve is...</a:t>
            </a:r>
          </a:p>
          <a:p>
            <a:pPr lvl="2"/>
            <a:r>
              <a:rPr lang="en-US" sz="1700" dirty="0"/>
              <a:t>Mechanical properties are time-, load-, and deformation-dependent</a:t>
            </a:r>
          </a:p>
          <a:p>
            <a:pPr lvl="2"/>
            <a:r>
              <a:rPr lang="en-US" sz="1700" dirty="0"/>
              <a:t>Also history-dependent, which is why the 6DOF preconditions the specimen with 2 cycles in FE, LB, AR</a:t>
            </a:r>
          </a:p>
          <a:p>
            <a:pPr lvl="2"/>
            <a:r>
              <a:rPr lang="en-US" sz="1700" dirty="0"/>
              <a:t>For our purposes, only data from the 3</a:t>
            </a:r>
            <a:r>
              <a:rPr lang="en-US" sz="1700" baseline="30000" dirty="0"/>
              <a:t>rd</a:t>
            </a:r>
            <a:r>
              <a:rPr lang="en-US" sz="1700" dirty="0"/>
              <a:t> cycle is analyzed</a:t>
            </a:r>
          </a:p>
          <a:p>
            <a:pPr marL="310896" lvl="2" indent="0">
              <a:buNone/>
            </a:pPr>
            <a:endParaRPr lang="en-US" sz="1600" dirty="0"/>
          </a:p>
          <a:p>
            <a:pPr lvl="1"/>
            <a:r>
              <a:rPr lang="en-US" sz="2200" dirty="0"/>
              <a:t>In spine biomechanics, ideal hysteresis curves resemble S-shapes</a:t>
            </a:r>
            <a:r>
              <a:rPr lang="en-US" sz="2200" baseline="30000" dirty="0"/>
              <a:t>1</a:t>
            </a:r>
            <a:endParaRPr lang="en-US" sz="2200" dirty="0"/>
          </a:p>
          <a:p>
            <a:pPr lvl="2"/>
            <a:r>
              <a:rPr lang="en-US" sz="1600" dirty="0"/>
              <a:t>Plot Load (Torque) vs. Deformation (Relative Angle) </a:t>
            </a:r>
          </a:p>
          <a:p>
            <a:pPr lvl="2"/>
            <a:r>
              <a:rPr lang="en-US" sz="1600" dirty="0"/>
              <a:t>Biphasic behavior (bottom-right and top-left curves)</a:t>
            </a:r>
          </a:p>
          <a:p>
            <a:pPr lvl="3"/>
            <a:r>
              <a:rPr lang="en-US" sz="1600" dirty="0"/>
              <a:t>Represents two-directional bending/torsion in the plane of interest</a:t>
            </a:r>
          </a:p>
          <a:p>
            <a:pPr lvl="4"/>
            <a:r>
              <a:rPr lang="en-US" sz="1600" dirty="0"/>
              <a:t>Flexion-Extension</a:t>
            </a:r>
          </a:p>
          <a:p>
            <a:pPr lvl="4"/>
            <a:r>
              <a:rPr lang="en-US" sz="1600" dirty="0"/>
              <a:t>Right LB-Left LB</a:t>
            </a:r>
          </a:p>
          <a:p>
            <a:pPr lvl="4"/>
            <a:r>
              <a:rPr lang="en-US" sz="1600" dirty="0"/>
              <a:t>Left AR-Right AR</a:t>
            </a:r>
          </a:p>
          <a:p>
            <a:pPr lvl="2"/>
            <a:endParaRPr lang="en-US" dirty="0"/>
          </a:p>
          <a:p>
            <a:pPr lvl="1"/>
            <a:endParaRPr lang="en-US" dirty="0"/>
          </a:p>
        </p:txBody>
      </p:sp>
      <p:pic>
        <p:nvPicPr>
          <p:cNvPr id="4" name="Picture 3">
            <a:extLst>
              <a:ext uri="{FF2B5EF4-FFF2-40B4-BE49-F238E27FC236}">
                <a16:creationId xmlns:a16="http://schemas.microsoft.com/office/drawing/2014/main" id="{46028ECE-C8BB-4DC9-B843-03F7E96F1BBD}"/>
              </a:ext>
            </a:extLst>
          </p:cNvPr>
          <p:cNvPicPr/>
          <p:nvPr/>
        </p:nvPicPr>
        <p:blipFill>
          <a:blip r:embed="rId3"/>
          <a:stretch>
            <a:fillRect/>
          </a:stretch>
        </p:blipFill>
        <p:spPr>
          <a:xfrm>
            <a:off x="7733057" y="2014827"/>
            <a:ext cx="3703568" cy="3846858"/>
          </a:xfrm>
          <a:prstGeom prst="rect">
            <a:avLst/>
          </a:prstGeom>
        </p:spPr>
      </p:pic>
      <p:sp>
        <p:nvSpPr>
          <p:cNvPr id="5" name="Slide Number Placeholder 4">
            <a:extLst>
              <a:ext uri="{FF2B5EF4-FFF2-40B4-BE49-F238E27FC236}">
                <a16:creationId xmlns:a16="http://schemas.microsoft.com/office/drawing/2014/main" id="{ADC66B25-EF9A-4132-A1BB-22F114F2E069}"/>
              </a:ext>
            </a:extLst>
          </p:cNvPr>
          <p:cNvSpPr>
            <a:spLocks noGrp="1"/>
          </p:cNvSpPr>
          <p:nvPr>
            <p:ph type="sldNum" sz="quarter" idx="12"/>
          </p:nvPr>
        </p:nvSpPr>
        <p:spPr/>
        <p:txBody>
          <a:bodyPr/>
          <a:lstStyle/>
          <a:p>
            <a:pPr algn="r"/>
            <a:fld id="{A9E15FFD-9433-4A06-B654-BA5177A6615A}" type="slidenum">
              <a:rPr lang="en-US" smtClean="0"/>
              <a:pPr algn="r"/>
              <a:t>9</a:t>
            </a:fld>
            <a:endParaRPr lang="en-US"/>
          </a:p>
        </p:txBody>
      </p:sp>
    </p:spTree>
    <p:extLst>
      <p:ext uri="{BB962C8B-B14F-4D97-AF65-F5344CB8AC3E}">
        <p14:creationId xmlns:p14="http://schemas.microsoft.com/office/powerpoint/2010/main" val="6089018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7DD29207964F446B70AAE14737C4D3F" ma:contentTypeVersion="2" ma:contentTypeDescription="Create a new document." ma:contentTypeScope="" ma:versionID="0939aba0d29cd501a06577fef8cde1fa">
  <xsd:schema xmlns:xsd="http://www.w3.org/2001/XMLSchema" xmlns:xs="http://www.w3.org/2001/XMLSchema" xmlns:p="http://schemas.microsoft.com/office/2006/metadata/properties" xmlns:ns2="0ee56456-fe12-49c2-80d6-8b368c0d3d47" targetNamespace="http://schemas.microsoft.com/office/2006/metadata/properties" ma:root="true" ma:fieldsID="efe8f3f4ec6b1267786f66b7e3fdd4c4" ns2:_="">
    <xsd:import namespace="0ee56456-fe12-49c2-80d6-8b368c0d3d4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e56456-fe12-49c2-80d6-8b368c0d3d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3CA9900-43DC-4AF6-84D8-2599D44D6EC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ee56456-fe12-49c2-80d6-8b368c0d3d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1BB832F-6AC4-4197-B627-8AF4E67761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9840</TotalTime>
  <Words>5339</Words>
  <Application>Microsoft Office PowerPoint</Application>
  <PresentationFormat>Widescreen</PresentationFormat>
  <Paragraphs>617</Paragraphs>
  <Slides>72</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72</vt:i4>
      </vt:variant>
    </vt:vector>
  </HeadingPairs>
  <TitlesOfParts>
    <vt:vector size="80" baseType="lpstr">
      <vt:lpstr>Arial</vt:lpstr>
      <vt:lpstr>Calibri</vt:lpstr>
      <vt:lpstr>Helvetica</vt:lpstr>
      <vt:lpstr>Tw Cen MT</vt:lpstr>
      <vt:lpstr>Tw Cen MT Condensed</vt:lpstr>
      <vt:lpstr>Wingdings</vt:lpstr>
      <vt:lpstr>Wingdings 3</vt:lpstr>
      <vt:lpstr>Integral</vt:lpstr>
      <vt:lpstr>Operation of the Load vs. Displacement Analyzer</vt:lpstr>
      <vt:lpstr>Range of Motion (ROM) </vt:lpstr>
      <vt:lpstr>Range of Motion (ROM) </vt:lpstr>
      <vt:lpstr>Range of Motion (ROM) </vt:lpstr>
      <vt:lpstr>Range of Motion (ROM) </vt:lpstr>
      <vt:lpstr>BEYOND ROM </vt:lpstr>
      <vt:lpstr>BEYOND ROM: Example</vt:lpstr>
      <vt:lpstr>BEYOND ROM: Example</vt:lpstr>
      <vt:lpstr>So you want to Analyze S-curves…</vt:lpstr>
      <vt:lpstr>So you want to Analyze S-curves…</vt:lpstr>
      <vt:lpstr>So you want to Analyze S-curves…</vt:lpstr>
      <vt:lpstr>So you want to Analyze S-curves…</vt:lpstr>
      <vt:lpstr>So you want to Analyze S-curves…</vt:lpstr>
      <vt:lpstr>So you want to Analyze S-curves…</vt:lpstr>
      <vt:lpstr>So you want to Analyze S-curves…</vt:lpstr>
      <vt:lpstr>So you want to Analyze S-curves…</vt:lpstr>
      <vt:lpstr>So you want to Analyze S-curves…</vt:lpstr>
      <vt:lpstr>So you want to Analyze S-curves…</vt:lpstr>
      <vt:lpstr>BEYOND ROM: Example</vt:lpstr>
      <vt:lpstr>BEYOND ROM: Example</vt:lpstr>
      <vt:lpstr>BEYOND ROM: Example</vt:lpstr>
      <vt:lpstr>BEYOND ROM: Example</vt:lpstr>
      <vt:lpstr>BEYOND ROM: Example</vt:lpstr>
      <vt:lpstr>BEYOND ROM: Example</vt:lpstr>
      <vt:lpstr>BEYOND ROM: Example</vt:lpstr>
      <vt:lpstr>Value of Hysteresis Curves</vt:lpstr>
      <vt:lpstr>Value of Hysteresis Curves</vt:lpstr>
      <vt:lpstr>Limitations</vt:lpstr>
      <vt:lpstr>Limitations</vt:lpstr>
      <vt:lpstr>References </vt:lpstr>
      <vt:lpstr>Installing Load vs. Displacement analyzer</vt:lpstr>
      <vt:lpstr>Running Load vs. Displacement analyzer</vt:lpstr>
      <vt:lpstr>Running Load vs. Displacement analyzer</vt:lpstr>
      <vt:lpstr>Running Load vs. Displacement analyzer</vt:lpstr>
      <vt:lpstr>Running Load vs. Displacement analyzer</vt:lpstr>
      <vt:lpstr>Running Load vs. Displacement analyzer</vt:lpstr>
      <vt:lpstr>Running Load vs. Displacement analyzer</vt:lpstr>
      <vt:lpstr>Running Load vs. Displacement analyzer</vt:lpstr>
      <vt:lpstr>Running Load vs. Displacement analyzer</vt:lpstr>
      <vt:lpstr>Running Load vs. Displacement analyzer</vt:lpstr>
      <vt:lpstr>Running Load vs. Displacement analyzer</vt:lpstr>
      <vt:lpstr>Running Load vs. Displacement analyzer</vt:lpstr>
      <vt:lpstr>Running Load vs. Displacement analyzer</vt:lpstr>
      <vt:lpstr>Running Load vs. Displacement analyzer</vt:lpstr>
      <vt:lpstr>Running Load vs. Displacement analyzer</vt:lpstr>
      <vt:lpstr>Running Load vs. Displacement analyzer</vt:lpstr>
      <vt:lpstr>Running Load vs. Displacement analyzer</vt:lpstr>
      <vt:lpstr>Running Load vs. Displacement analyzer</vt:lpstr>
      <vt:lpstr>Running Load vs. Displacement analyzer</vt:lpstr>
      <vt:lpstr>Running Load vs. Displacement analyzer</vt:lpstr>
      <vt:lpstr>Running Load vs. Displacement analyzer</vt:lpstr>
      <vt:lpstr>Running Load vs. Displacement analyzer</vt:lpstr>
      <vt:lpstr>Running Load vs. Displacement analyzer</vt:lpstr>
      <vt:lpstr>Running Load vs. Displacement analyzer</vt:lpstr>
      <vt:lpstr>Running Load vs. Displacement analyzer</vt:lpstr>
      <vt:lpstr>Running Load vs. Displacement analyzer</vt:lpstr>
      <vt:lpstr>Running Load vs. Displacement analyzer</vt:lpstr>
      <vt:lpstr>Running Load vs. Displacement analyzer</vt:lpstr>
      <vt:lpstr>Running Load vs. Displacement analyzer</vt:lpstr>
      <vt:lpstr>Running Load vs. Displacement analyzer</vt:lpstr>
      <vt:lpstr>Running Load vs. Displacement analyzer</vt:lpstr>
      <vt:lpstr>Running Load vs. Displacement analyzer</vt:lpstr>
      <vt:lpstr>Running Load vs. Displacement analyzer</vt:lpstr>
      <vt:lpstr>Running Load vs. Displacement analyzer</vt:lpstr>
      <vt:lpstr>Running Load vs. Displacement analyzer</vt:lpstr>
      <vt:lpstr>Running Load vs. Displacement analyzer</vt:lpstr>
      <vt:lpstr>Running Load vs. Displacement analyzer</vt:lpstr>
      <vt:lpstr>Running Load vs. Displacement analyzer</vt:lpstr>
      <vt:lpstr>Running Load vs. Displacement analyzer</vt:lpstr>
      <vt:lpstr>Running Load vs. Displacement analyzer</vt:lpstr>
      <vt:lpstr>Running Load vs. Displacement analyzer</vt:lpstr>
      <vt:lpstr>Running Load vs. Displacement analyzer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Joshua McGuckin</dc:creator>
  <cp:lastModifiedBy>Jason DePhillips</cp:lastModifiedBy>
  <cp:revision>265</cp:revision>
  <dcterms:created xsi:type="dcterms:W3CDTF">2023-10-20T13:26:37Z</dcterms:created>
  <dcterms:modified xsi:type="dcterms:W3CDTF">2024-03-15T12:06:32Z</dcterms:modified>
</cp:coreProperties>
</file>